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7556500" cy="10699750"/>
  <p:notesSz cx="7556500" cy="106997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08" y="382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6922"/>
            <a:ext cx="6428422" cy="22469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91860"/>
            <a:ext cx="5293995" cy="2674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F3F3F"/>
                </a:solidFill>
                <a:latin typeface="Courier New"/>
                <a:cs typeface="Courier New"/>
              </a:defRPr>
            </a:lvl1pPr>
          </a:lstStyle>
          <a:p>
            <a:pPr marL="38100">
              <a:lnSpc>
                <a:spcPts val="206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F3F3F"/>
                </a:solidFill>
                <a:latin typeface="Courier New"/>
                <a:cs typeface="Courier New"/>
              </a:defRPr>
            </a:lvl1pPr>
          </a:lstStyle>
          <a:p>
            <a:pPr marL="38100">
              <a:lnSpc>
                <a:spcPts val="206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10/11/2024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F3F3F"/>
                </a:solidFill>
                <a:latin typeface="Courier New"/>
                <a:cs typeface="Courier New"/>
              </a:defRPr>
            </a:lvl1pPr>
          </a:lstStyle>
          <a:p>
            <a:pPr marL="38100">
              <a:lnSpc>
                <a:spcPts val="206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10/11/2024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F3F3F"/>
                </a:solidFill>
                <a:latin typeface="Courier New"/>
                <a:cs typeface="Courier New"/>
              </a:defRPr>
            </a:lvl1pPr>
          </a:lstStyle>
          <a:p>
            <a:pPr marL="38100">
              <a:lnSpc>
                <a:spcPts val="206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10/11/2024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F3F3F"/>
                </a:solidFill>
                <a:latin typeface="Courier New"/>
                <a:cs typeface="Courier New"/>
              </a:defRPr>
            </a:lvl1pPr>
          </a:lstStyle>
          <a:p>
            <a:pPr marL="38100">
              <a:lnSpc>
                <a:spcPts val="206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990"/>
            <a:ext cx="6806565" cy="1711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60942"/>
            <a:ext cx="6806565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50768"/>
            <a:ext cx="2420112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50768"/>
            <a:ext cx="173945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16743" y="10213620"/>
            <a:ext cx="238125" cy="299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3F3F3F"/>
                </a:solidFill>
                <a:latin typeface="Courier New"/>
                <a:cs typeface="Courier New"/>
              </a:defRPr>
            </a:lvl1pPr>
          </a:lstStyle>
          <a:p>
            <a:pPr marL="38100">
              <a:lnSpc>
                <a:spcPts val="206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3023" y="2740151"/>
            <a:ext cx="6412991" cy="743711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3894" y="2154681"/>
            <a:ext cx="5902122" cy="37795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35936" y="1647425"/>
            <a:ext cx="2994914" cy="39014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05727" y="1647425"/>
            <a:ext cx="780287" cy="37795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74848" y="1142999"/>
            <a:ext cx="1810512" cy="19507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65978" y="1712975"/>
            <a:ext cx="217741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 err="1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Фамилия</a:t>
            </a:r>
            <a:r>
              <a:rPr lang="ru-RU" sz="1600" dirty="0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600" spc="-55" dirty="0" err="1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Имя</a:t>
            </a:r>
            <a:r>
              <a:rPr lang="ru-RU" sz="1600" spc="-55" dirty="0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sz="1600" spc="-80" dirty="0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600" spc="40" dirty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класс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060"/>
              </a:lnSpc>
            </a:pPr>
            <a:fld id="{81D60167-4931-47E6-BA6A-407CBD079E47}" type="slidenum">
              <a:rPr spc="-50" dirty="0"/>
              <a:t>1</a:t>
            </a:fld>
            <a:endParaRPr spc="-50" dirty="0"/>
          </a:p>
        </p:txBody>
      </p:sp>
      <p:sp>
        <p:nvSpPr>
          <p:cNvPr id="8" name="object 8"/>
          <p:cNvSpPr txBox="1"/>
          <p:nvPr/>
        </p:nvSpPr>
        <p:spPr>
          <a:xfrm>
            <a:off x="564464" y="2154681"/>
            <a:ext cx="51943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5" dirty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Тема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53277" y="1712973"/>
            <a:ext cx="55245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30" baseline="-4629" dirty="0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1600" spc="-20" dirty="0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ата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75091" y="219669"/>
            <a:ext cx="3736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Black" pitchFamily="34" charset="0"/>
              </a:rPr>
              <a:t>Итоговое</a:t>
            </a:r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3023" y="746759"/>
            <a:ext cx="6412991" cy="531571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59050" y="131063"/>
            <a:ext cx="2971800" cy="39014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05728" y="143255"/>
            <a:ext cx="780287" cy="377951"/>
          </a:xfrm>
          <a:prstGeom prst="rect">
            <a:avLst/>
          </a:prstGeom>
        </p:spPr>
      </p:pic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989162"/>
              </p:ext>
            </p:extLst>
          </p:nvPr>
        </p:nvGraphicFramePr>
        <p:xfrm>
          <a:off x="580706" y="6645275"/>
          <a:ext cx="6397624" cy="38277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21225"/>
                <a:gridCol w="853439"/>
                <a:gridCol w="822960"/>
              </a:tblGrid>
              <a:tr h="3835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400" b="1" spc="-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Критерии</a:t>
                      </a:r>
                      <a:endParaRPr sz="1400" b="1" dirty="0">
                        <a:latin typeface="Lucida Sans Unicode"/>
                        <a:cs typeface="Lucida Sans Unicode"/>
                      </a:endParaRPr>
                    </a:p>
                  </a:txBody>
                  <a:tcPr marL="0" marR="0" marT="6096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4629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350" b="1" i="1" spc="-10" dirty="0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lang="ru-RU" sz="1350" b="1" i="1" spc="-10" dirty="0" err="1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ачет</a:t>
                      </a:r>
                      <a:endParaRPr sz="1350" b="1" dirty="0">
                        <a:latin typeface="Arial"/>
                        <a:cs typeface="Arial"/>
                      </a:endParaRPr>
                    </a:p>
                  </a:txBody>
                  <a:tcPr marL="0" marR="0" marT="70485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310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350" b="1" i="1" spc="-10" dirty="0" err="1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Незаче</a:t>
                      </a:r>
                      <a:r>
                        <a:rPr lang="ru-RU" sz="1350" b="1" i="1" spc="-10" dirty="0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т </a:t>
                      </a:r>
                      <a:endParaRPr sz="1350" b="1" dirty="0">
                        <a:latin typeface="Arial"/>
                        <a:cs typeface="Arial"/>
                      </a:endParaRPr>
                    </a:p>
                  </a:txBody>
                  <a:tcPr marL="0" marR="0" marT="70485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  <a:tr h="362585"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30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Требование</a:t>
                      </a:r>
                      <a:r>
                        <a:rPr sz="1300" spc="195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0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№1.</a:t>
                      </a:r>
                      <a:r>
                        <a:rPr sz="1300" spc="105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0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«Объем</a:t>
                      </a:r>
                      <a:r>
                        <a:rPr sz="1300" spc="75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00" spc="-2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ИС».</a:t>
                      </a:r>
                      <a:endParaRPr sz="1300">
                        <a:latin typeface="Lucida Sans Unicode"/>
                        <a:cs typeface="Lucida Sans Unicode"/>
                      </a:endParaRPr>
                    </a:p>
                  </a:txBody>
                  <a:tcPr marL="0" marR="0" marT="4318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  <a:tr h="393065"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300" spc="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Требование</a:t>
                      </a:r>
                      <a:r>
                        <a:rPr sz="1300" spc="19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00" spc="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№2.</a:t>
                      </a:r>
                      <a:r>
                        <a:rPr sz="1300" spc="1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00" spc="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«</a:t>
                      </a:r>
                      <a:r>
                        <a:rPr sz="1300" spc="10" dirty="0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С</a:t>
                      </a:r>
                      <a:r>
                        <a:rPr lang="ru-RU" sz="1300" spc="10" dirty="0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а</a:t>
                      </a:r>
                      <a:r>
                        <a:rPr sz="1300" spc="10" dirty="0" err="1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мостоятельность</a:t>
                      </a:r>
                      <a:r>
                        <a:rPr sz="1300" spc="20" dirty="0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00" spc="10" dirty="0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н</a:t>
                      </a:r>
                      <a:r>
                        <a:rPr lang="ru-RU" sz="1300" spc="10" dirty="0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а</a:t>
                      </a:r>
                      <a:r>
                        <a:rPr sz="1300" spc="10" dirty="0" err="1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пис</a:t>
                      </a:r>
                      <a:r>
                        <a:rPr lang="ru-RU" sz="1300" spc="10" dirty="0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а</a:t>
                      </a:r>
                      <a:r>
                        <a:rPr sz="1300" spc="10" dirty="0" err="1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ния</a:t>
                      </a:r>
                      <a:r>
                        <a:rPr sz="1300" spc="125" dirty="0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00" spc="-2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ИС».</a:t>
                      </a:r>
                      <a:endParaRPr sz="1300" dirty="0">
                        <a:latin typeface="Lucida Sans Unicode"/>
                        <a:cs typeface="Lucida Sans Unicode"/>
                      </a:endParaRPr>
                    </a:p>
                  </a:txBody>
                  <a:tcPr marL="0" marR="0" marT="2540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  <a:tr h="362585">
                <a:tc>
                  <a:txBody>
                    <a:bodyPr/>
                    <a:lstStyle/>
                    <a:p>
                      <a:pPr marL="8001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300" spc="-6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K1.</a:t>
                      </a:r>
                      <a:r>
                        <a:rPr sz="1300" spc="6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0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«Соответствие</a:t>
                      </a:r>
                      <a:r>
                        <a:rPr sz="1300" spc="10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00" spc="-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теме».</a:t>
                      </a:r>
                      <a:endParaRPr sz="1300">
                        <a:latin typeface="Lucida Sans Unicode"/>
                        <a:cs typeface="Lucida Sans Unicode"/>
                      </a:endParaRPr>
                    </a:p>
                  </a:txBody>
                  <a:tcPr marL="0" marR="0" marT="22225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  <a:tr h="362585">
                <a:tc>
                  <a:txBody>
                    <a:bodyPr/>
                    <a:lstStyle/>
                    <a:p>
                      <a:pPr marL="80010">
                        <a:lnSpc>
                          <a:spcPts val="1200"/>
                        </a:lnSpc>
                      </a:pPr>
                      <a:endParaRPr lang="ru-RU" sz="1350" spc="-110" dirty="0" smtClean="0">
                        <a:solidFill>
                          <a:srgbClr val="3F3F3F"/>
                        </a:solidFill>
                        <a:latin typeface="Lucida Sans Unicode"/>
                        <a:cs typeface="Lucida Sans Unicode"/>
                      </a:endParaRPr>
                    </a:p>
                    <a:p>
                      <a:pPr marL="80010">
                        <a:lnSpc>
                          <a:spcPts val="1200"/>
                        </a:lnSpc>
                      </a:pPr>
                      <a:r>
                        <a:rPr sz="1350" spc="-110" dirty="0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K2</a:t>
                      </a:r>
                      <a:r>
                        <a:rPr sz="1350" spc="-1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.</a:t>
                      </a:r>
                      <a:r>
                        <a:rPr sz="1350" spc="25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50" spc="-45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«Аргументация.</a:t>
                      </a:r>
                      <a:r>
                        <a:rPr sz="1350" spc="-5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50" spc="-2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Привлечение</a:t>
                      </a:r>
                      <a:r>
                        <a:rPr sz="1350" spc="85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50" spc="-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литературного</a:t>
                      </a:r>
                      <a:endParaRPr sz="1350" dirty="0">
                        <a:latin typeface="Lucida Sans Unicode"/>
                        <a:cs typeface="Lucida Sans Unicode"/>
                      </a:endParaRPr>
                    </a:p>
                    <a:p>
                      <a:pPr marL="76835">
                        <a:lnSpc>
                          <a:spcPts val="1350"/>
                        </a:lnSpc>
                      </a:pPr>
                      <a:r>
                        <a:rPr sz="1300" spc="-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материала».</a:t>
                      </a:r>
                      <a:endParaRPr sz="1300" dirty="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  <a:tr h="362585">
                <a:tc>
                  <a:txBody>
                    <a:bodyPr/>
                    <a:lstStyle/>
                    <a:p>
                      <a:pPr marL="6731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1350" dirty="0" smtClean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КЗ</a:t>
                      </a:r>
                      <a:r>
                        <a:rPr sz="135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.</a:t>
                      </a:r>
                      <a:r>
                        <a:rPr sz="1350" spc="-6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50" spc="-55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«Композиция</a:t>
                      </a:r>
                      <a:r>
                        <a:rPr sz="1350" spc="-25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5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и</a:t>
                      </a:r>
                      <a:r>
                        <a:rPr sz="1350" spc="-105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50" spc="-4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логика</a:t>
                      </a:r>
                      <a:r>
                        <a:rPr sz="1350" spc="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50" spc="-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рассуждения».</a:t>
                      </a:r>
                      <a:endParaRPr sz="1350" dirty="0">
                        <a:latin typeface="Lucida Sans Unicode"/>
                        <a:cs typeface="Lucida Sans Unicode"/>
                      </a:endParaRPr>
                    </a:p>
                  </a:txBody>
                  <a:tcPr marL="0" marR="0" marT="76835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  <a:tr h="359410">
                <a:tc>
                  <a:txBody>
                    <a:bodyPr/>
                    <a:lstStyle/>
                    <a:p>
                      <a:pPr marL="8001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350" spc="-1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K4.</a:t>
                      </a:r>
                      <a:r>
                        <a:rPr sz="135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«Качество</a:t>
                      </a:r>
                      <a:r>
                        <a:rPr sz="1350" spc="-8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50" spc="-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письменной</a:t>
                      </a:r>
                      <a:r>
                        <a:rPr sz="1350" spc="-5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50" spc="-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речи».</a:t>
                      </a:r>
                      <a:endParaRPr sz="1350">
                        <a:latin typeface="Lucida Sans Unicode"/>
                        <a:cs typeface="Lucida Sans Unicode"/>
                      </a:endParaRPr>
                    </a:p>
                  </a:txBody>
                  <a:tcPr marL="0" marR="0" marT="6985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300" spc="-6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K4.</a:t>
                      </a:r>
                      <a:r>
                        <a:rPr sz="1300" spc="-4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300" spc="-10" dirty="0">
                          <a:solidFill>
                            <a:srgbClr val="3F3F3F"/>
                          </a:solidFill>
                          <a:latin typeface="Lucida Sans Unicode"/>
                          <a:cs typeface="Lucida Sans Unicode"/>
                        </a:rPr>
                        <a:t>«Грамотность».</a:t>
                      </a:r>
                      <a:endParaRPr sz="1300">
                        <a:latin typeface="Lucida Sans Unicode"/>
                        <a:cs typeface="Lucida Sans Unicode"/>
                      </a:endParaRPr>
                    </a:p>
                  </a:txBody>
                  <a:tcPr marL="0" marR="0" marT="4318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350" i="1" dirty="0" err="1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Коммен</a:t>
                      </a:r>
                      <a:r>
                        <a:rPr lang="ru-RU" sz="1350" i="1" dirty="0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350" i="1" dirty="0" err="1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ар</a:t>
                      </a:r>
                      <a:r>
                        <a:rPr lang="ru-RU" sz="1350" i="1" dirty="0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и</a:t>
                      </a:r>
                      <a:r>
                        <a:rPr sz="1350" i="1" dirty="0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й</a:t>
                      </a:r>
                      <a:r>
                        <a:rPr sz="1350" i="1" spc="125" dirty="0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  </a:t>
                      </a:r>
                      <a:r>
                        <a:rPr sz="1350" i="1" spc="-10" dirty="0" err="1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уч</a:t>
                      </a:r>
                      <a:r>
                        <a:rPr lang="ru-RU" sz="1350" i="1" spc="-10" dirty="0" err="1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ител</a:t>
                      </a:r>
                      <a:r>
                        <a:rPr sz="1350" i="1" spc="-10" dirty="0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я</a:t>
                      </a:r>
                      <a:r>
                        <a:rPr sz="1350" i="1" spc="-10" dirty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:</a:t>
                      </a:r>
                      <a:endParaRPr sz="1350" dirty="0">
                        <a:latin typeface="Arial"/>
                        <a:cs typeface="Arial"/>
                      </a:endParaRPr>
                    </a:p>
                  </a:txBody>
                  <a:tcPr marL="0" marR="0" marT="24765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096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300" b="1" i="1" spc="-10" dirty="0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Результат</a:t>
                      </a:r>
                      <a:r>
                        <a:rPr sz="1300" b="1" i="1" spc="50" dirty="0" smtClean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:</a:t>
                      </a:r>
                      <a:endParaRPr sz="1300" b="1" dirty="0">
                        <a:latin typeface="Arial"/>
                        <a:cs typeface="Arial"/>
                      </a:endParaRPr>
                    </a:p>
                  </a:txBody>
                  <a:tcPr marL="0" marR="0" marT="31115" marB="0">
                    <a:lnL w="9525">
                      <a:solidFill>
                        <a:srgbClr val="646464"/>
                      </a:solidFill>
                      <a:prstDash val="solid"/>
                    </a:lnL>
                    <a:lnR w="9525">
                      <a:solidFill>
                        <a:srgbClr val="646464"/>
                      </a:solidFill>
                      <a:prstDash val="solid"/>
                    </a:lnR>
                    <a:lnT w="952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060"/>
              </a:lnSpc>
            </a:pPr>
            <a:fld id="{81D60167-4931-47E6-BA6A-407CBD079E47}" type="slidenum">
              <a:rPr spc="-50" dirty="0"/>
              <a:t>2</a:t>
            </a:fld>
            <a:endParaRPr spc="-50" dirty="0"/>
          </a:p>
        </p:txBody>
      </p:sp>
      <p:sp>
        <p:nvSpPr>
          <p:cNvPr id="6" name="object 6"/>
          <p:cNvSpPr txBox="1"/>
          <p:nvPr/>
        </p:nvSpPr>
        <p:spPr>
          <a:xfrm>
            <a:off x="565978" y="196086"/>
            <a:ext cx="217741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 err="1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Фамилия</a:t>
            </a:r>
            <a:r>
              <a:rPr sz="1600" spc="-75" dirty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600" spc="-55" dirty="0" err="1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Имя</a:t>
            </a:r>
            <a:r>
              <a:rPr lang="ru-RU" sz="1600" spc="-55" dirty="0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sz="1600" spc="-80" dirty="0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600" spc="40" dirty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класс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12747" y="6229857"/>
            <a:ext cx="228663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60" dirty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Поле</a:t>
            </a:r>
            <a:r>
              <a:rPr sz="1600" spc="-50" dirty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600" spc="-80" dirty="0" err="1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для</a:t>
            </a:r>
            <a:r>
              <a:rPr sz="1600" spc="-55" dirty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600" spc="-50" dirty="0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600" spc="-50" dirty="0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ц</a:t>
            </a:r>
            <a:r>
              <a:rPr sz="1600" spc="-50" dirty="0" err="1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енивания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5631052" y="196611"/>
            <a:ext cx="55245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30" baseline="-4629" dirty="0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1600" spc="-20" dirty="0" smtClean="0">
                <a:solidFill>
                  <a:srgbClr val="3F3F3F"/>
                </a:solidFill>
                <a:latin typeface="Arial" pitchFamily="34" charset="0"/>
                <a:cs typeface="Arial" pitchFamily="34" charset="0"/>
              </a:rPr>
              <a:t>ата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93</Words>
  <Application>Microsoft Office PowerPoint</Application>
  <PresentationFormat>Произвольный</PresentationFormat>
  <Paragraphs>23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Office Theme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Итоговое</dc:title>
  <dc:creator>Анастасия Лесунова</dc:creator>
  <cp:keywords>DAGTPAvu2fg,BAC-06omJr4</cp:keywords>
  <cp:lastModifiedBy>Евгений</cp:lastModifiedBy>
  <cp:revision>1</cp:revision>
  <dcterms:created xsi:type="dcterms:W3CDTF">2024-10-11T05:48:48Z</dcterms:created>
  <dcterms:modified xsi:type="dcterms:W3CDTF">2024-10-11T08:02:47Z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2024-10-11T00:00:00Z</vt:filetime>
  </property>
  <property fmtid="{D5CDD505-2E9C-101B-9397-08002B2CF9AE}" pid="3" name="Creator">
    <vt:lpwstr>Canva</vt:lpwstr>
  </property>
  <property fmtid="{D5CDD505-2E9C-101B-9397-08002B2CF9AE}" pid="4" name="Producer">
    <vt:lpwstr>Canva</vt:lpwstr>
  </property>
  <property fmtid="{D5CDD505-2E9C-101B-9397-08002B2CF9AE}" pid="5" name="LastSaved">
    <vt:filetime>2024-10-11T00:00:00Z</vt:filetime>
  </property>
</Properties>
</file>