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556500" cy="10693400"/>
  <p:notesSz cx="6858000" cy="9144000"/>
  <p:embeddedFontLst>
    <p:embeddedFont>
      <p:font typeface="Open Sans" charset="1" panose="020B0606030504020204"/>
      <p:regular r:id="rId11"/>
    </p:embeddedFont>
    <p:embeddedFont>
      <p:font typeface="Open Sans Bold" charset="1" panose="020B080603050402020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png" Type="http://schemas.openxmlformats.org/officeDocument/2006/relationships/image"/><Relationship Id="rId11" Target="../media/image23.svg" Type="http://schemas.openxmlformats.org/officeDocument/2006/relationships/image"/><Relationship Id="rId12" Target="../media/image24.png" Type="http://schemas.openxmlformats.org/officeDocument/2006/relationships/image"/><Relationship Id="rId2" Target="../media/image14.png" Type="http://schemas.openxmlformats.org/officeDocument/2006/relationships/image"/><Relationship Id="rId3" Target="../media/image15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18.png" Type="http://schemas.openxmlformats.org/officeDocument/2006/relationships/image"/><Relationship Id="rId7" Target="../media/image19.svg" Type="http://schemas.openxmlformats.org/officeDocument/2006/relationships/image"/><Relationship Id="rId8" Target="../media/image20.png" Type="http://schemas.openxmlformats.org/officeDocument/2006/relationships/image"/><Relationship Id="rId9" Target="../media/image21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3.png" Type="http://schemas.openxmlformats.org/officeDocument/2006/relationships/image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27.png" Type="http://schemas.openxmlformats.org/officeDocument/2006/relationships/image"/><Relationship Id="rId5" Target="../media/image28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Relationship Id="rId8" Target="../media/image31.png" Type="http://schemas.openxmlformats.org/officeDocument/2006/relationships/image"/><Relationship Id="rId9" Target="../media/image3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D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833788">
            <a:off x="3656537" y="5616017"/>
            <a:ext cx="5696686" cy="5996511"/>
          </a:xfrm>
          <a:custGeom>
            <a:avLst/>
            <a:gdLst/>
            <a:ahLst/>
            <a:cxnLst/>
            <a:rect r="r" b="b" t="t" l="l"/>
            <a:pathLst>
              <a:path h="5996511" w="5696686">
                <a:moveTo>
                  <a:pt x="0" y="0"/>
                </a:moveTo>
                <a:lnTo>
                  <a:pt x="5696685" y="0"/>
                </a:lnTo>
                <a:lnTo>
                  <a:pt x="5696685" y="5996512"/>
                </a:lnTo>
                <a:lnTo>
                  <a:pt x="0" y="59965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10000" y="8109078"/>
            <a:ext cx="3024000" cy="2605680"/>
          </a:xfrm>
          <a:custGeom>
            <a:avLst/>
            <a:gdLst/>
            <a:ahLst/>
            <a:cxnLst/>
            <a:rect r="r" b="b" t="t" l="l"/>
            <a:pathLst>
              <a:path h="2605680" w="3024000">
                <a:moveTo>
                  <a:pt x="0" y="0"/>
                </a:moveTo>
                <a:lnTo>
                  <a:pt x="3024000" y="0"/>
                </a:lnTo>
                <a:lnTo>
                  <a:pt x="3024000" y="2605680"/>
                </a:lnTo>
                <a:lnTo>
                  <a:pt x="0" y="2605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90550" y="571500"/>
            <a:ext cx="6381750" cy="477782"/>
            <a:chOff x="0" y="0"/>
            <a:chExt cx="13101723" cy="98088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101723" cy="980885"/>
            </a:xfrm>
            <a:custGeom>
              <a:avLst/>
              <a:gdLst/>
              <a:ahLst/>
              <a:cxnLst/>
              <a:rect r="r" b="b" t="t" l="l"/>
              <a:pathLst>
                <a:path h="980885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980885"/>
                  </a:lnTo>
                  <a:lnTo>
                    <a:pt x="13101723" y="980885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902145"/>
                  </a:lnTo>
                  <a:lnTo>
                    <a:pt x="78740" y="902145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590550" y="1149160"/>
            <a:ext cx="6381750" cy="970506"/>
            <a:chOff x="0" y="0"/>
            <a:chExt cx="13101723" cy="1992447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3101723" cy="1992447"/>
            </a:xfrm>
            <a:custGeom>
              <a:avLst/>
              <a:gdLst/>
              <a:ahLst/>
              <a:cxnLst/>
              <a:rect r="r" b="b" t="t" l="l"/>
              <a:pathLst>
                <a:path h="1992447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1992447"/>
                  </a:lnTo>
                  <a:lnTo>
                    <a:pt x="13101723" y="1992447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1913707"/>
                  </a:lnTo>
                  <a:lnTo>
                    <a:pt x="78740" y="1913707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FFC0C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69760" y="2310165"/>
            <a:ext cx="6402540" cy="8044744"/>
            <a:chOff x="0" y="0"/>
            <a:chExt cx="2294526" cy="288305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294526" cy="2883055"/>
            </a:xfrm>
            <a:custGeom>
              <a:avLst/>
              <a:gdLst/>
              <a:ahLst/>
              <a:cxnLst/>
              <a:rect r="r" b="b" t="t" l="l"/>
              <a:pathLst>
                <a:path h="2883055" w="2294526">
                  <a:moveTo>
                    <a:pt x="44740" y="0"/>
                  </a:moveTo>
                  <a:lnTo>
                    <a:pt x="2249786" y="0"/>
                  </a:lnTo>
                  <a:cubicBezTo>
                    <a:pt x="2274495" y="0"/>
                    <a:pt x="2294526" y="20031"/>
                    <a:pt x="2294526" y="44740"/>
                  </a:cubicBezTo>
                  <a:lnTo>
                    <a:pt x="2294526" y="2838314"/>
                  </a:lnTo>
                  <a:cubicBezTo>
                    <a:pt x="2294526" y="2863024"/>
                    <a:pt x="2274495" y="2883055"/>
                    <a:pt x="2249786" y="2883055"/>
                  </a:cubicBezTo>
                  <a:lnTo>
                    <a:pt x="44740" y="2883055"/>
                  </a:lnTo>
                  <a:cubicBezTo>
                    <a:pt x="20031" y="2883055"/>
                    <a:pt x="0" y="2863024"/>
                    <a:pt x="0" y="2838314"/>
                  </a:cubicBezTo>
                  <a:lnTo>
                    <a:pt x="0" y="44740"/>
                  </a:lnTo>
                  <a:cubicBezTo>
                    <a:pt x="0" y="20031"/>
                    <a:pt x="20031" y="0"/>
                    <a:pt x="44740" y="0"/>
                  </a:cubicBezTo>
                  <a:close/>
                </a:path>
              </a:pathLst>
            </a:custGeom>
            <a:solidFill>
              <a:srgbClr val="FFE8EC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2294526" cy="29116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792976" y="2357790"/>
            <a:ext cx="5935319" cy="7851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1. Стилистический анализ.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Прочитайте отрывок. Определите стиль речи и тип речи. Укажите не менее 4 языковых ос</a:t>
            </a: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обенностей, подтверждающих ваш ответ.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«Проблема нравственного выбора встает перед человеком постоянно, а не только в моменты глобальных катастроф или войн. Это та развилка, которую мы проходим ежедневно: солгать или сказать правду, пройти мимо чужой беды или остановиться, проявить малодушие или сохранить достоинство. От этих, казалось бы, «малых» решений складывается в конечном итоге вся наша жизнь».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2. Работа с ключевыми понятиями.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Дайте развернутое определение следующим понятиям, часто используемым в темах итогового сочинения: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Равнодушие – это 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Месть – это 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Нравственный идеал – это 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3. Редактирование.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Исправьте речевые ошибки в предложениях, характерных для сочинений.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В романе Л.Н. Толстого «Война и мир» автор показывает нам искания своих героев.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Данная проблема очень актуальна в наше время и сегодня.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Многие писатели поднимали эту тему в своих произведениях, например, Пушкин, Достоевский и зарубежные классики.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6247623" y="6297964"/>
            <a:ext cx="1204377" cy="980895"/>
          </a:xfrm>
          <a:custGeom>
            <a:avLst/>
            <a:gdLst/>
            <a:ahLst/>
            <a:cxnLst/>
            <a:rect r="r" b="b" t="t" l="l"/>
            <a:pathLst>
              <a:path h="980895" w="1204377">
                <a:moveTo>
                  <a:pt x="0" y="0"/>
                </a:moveTo>
                <a:lnTo>
                  <a:pt x="1204377" y="0"/>
                </a:lnTo>
                <a:lnTo>
                  <a:pt x="1204377" y="980895"/>
                </a:lnTo>
                <a:lnTo>
                  <a:pt x="0" y="98089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6108949" y="8614273"/>
            <a:ext cx="1343051" cy="1595291"/>
          </a:xfrm>
          <a:custGeom>
            <a:avLst/>
            <a:gdLst/>
            <a:ahLst/>
            <a:cxnLst/>
            <a:rect r="r" b="b" t="t" l="l"/>
            <a:pathLst>
              <a:path h="1595291" w="1343051">
                <a:moveTo>
                  <a:pt x="0" y="0"/>
                </a:moveTo>
                <a:lnTo>
                  <a:pt x="1343051" y="0"/>
                </a:lnTo>
                <a:lnTo>
                  <a:pt x="1343051" y="1595291"/>
                </a:lnTo>
                <a:lnTo>
                  <a:pt x="0" y="15952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653059" y="2214915"/>
            <a:ext cx="319241" cy="912116"/>
          </a:xfrm>
          <a:custGeom>
            <a:avLst/>
            <a:gdLst/>
            <a:ahLst/>
            <a:cxnLst/>
            <a:rect r="r" b="b" t="t" l="l"/>
            <a:pathLst>
              <a:path h="912116" w="319241">
                <a:moveTo>
                  <a:pt x="0" y="0"/>
                </a:moveTo>
                <a:lnTo>
                  <a:pt x="319241" y="0"/>
                </a:lnTo>
                <a:lnTo>
                  <a:pt x="319241" y="912117"/>
                </a:lnTo>
                <a:lnTo>
                  <a:pt x="0" y="9121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6728294" y="3803310"/>
            <a:ext cx="619004" cy="1542690"/>
          </a:xfrm>
          <a:custGeom>
            <a:avLst/>
            <a:gdLst/>
            <a:ahLst/>
            <a:cxnLst/>
            <a:rect r="r" b="b" t="t" l="l"/>
            <a:pathLst>
              <a:path h="1542690" w="619004">
                <a:moveTo>
                  <a:pt x="0" y="0"/>
                </a:moveTo>
                <a:lnTo>
                  <a:pt x="619004" y="0"/>
                </a:lnTo>
                <a:lnTo>
                  <a:pt x="619004" y="1542690"/>
                </a:lnTo>
                <a:lnTo>
                  <a:pt x="0" y="154269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true" flipV="false" rot="0">
            <a:off x="108000" y="4321398"/>
            <a:ext cx="507406" cy="852784"/>
          </a:xfrm>
          <a:custGeom>
            <a:avLst/>
            <a:gdLst/>
            <a:ahLst/>
            <a:cxnLst/>
            <a:rect r="r" b="b" t="t" l="l"/>
            <a:pathLst>
              <a:path h="852784" w="507406">
                <a:moveTo>
                  <a:pt x="507406" y="0"/>
                </a:moveTo>
                <a:lnTo>
                  <a:pt x="0" y="0"/>
                </a:lnTo>
                <a:lnTo>
                  <a:pt x="0" y="852784"/>
                </a:lnTo>
                <a:lnTo>
                  <a:pt x="507406" y="852784"/>
                </a:lnTo>
                <a:lnTo>
                  <a:pt x="507406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691845" y="680985"/>
            <a:ext cx="6137580" cy="277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41"/>
              </a:lnSpc>
            </a:pPr>
            <a:r>
              <a:rPr lang="en-US" sz="19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ФИО: ___________________________     Класс: __________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71531" y="1302942"/>
            <a:ext cx="5819787" cy="73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«ГОТОВИМСЯ К ИТОГОВОМУ СОЧИНЕНИЮ»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D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90550" y="571500"/>
            <a:ext cx="6381750" cy="477782"/>
            <a:chOff x="0" y="0"/>
            <a:chExt cx="13101723" cy="98088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101723" cy="980885"/>
            </a:xfrm>
            <a:custGeom>
              <a:avLst/>
              <a:gdLst/>
              <a:ahLst/>
              <a:cxnLst/>
              <a:rect r="r" b="b" t="t" l="l"/>
              <a:pathLst>
                <a:path h="980885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980885"/>
                  </a:lnTo>
                  <a:lnTo>
                    <a:pt x="13101723" y="980885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902145"/>
                  </a:lnTo>
                  <a:lnTo>
                    <a:pt x="78740" y="902145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590550" y="1149160"/>
            <a:ext cx="6381750" cy="970506"/>
            <a:chOff x="0" y="0"/>
            <a:chExt cx="13101723" cy="1992447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101723" cy="1992447"/>
            </a:xfrm>
            <a:custGeom>
              <a:avLst/>
              <a:gdLst/>
              <a:ahLst/>
              <a:cxnLst/>
              <a:rect r="r" b="b" t="t" l="l"/>
              <a:pathLst>
                <a:path h="1992447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1992447"/>
                  </a:lnTo>
                  <a:lnTo>
                    <a:pt x="13101723" y="1992447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1913707"/>
                  </a:lnTo>
                  <a:lnTo>
                    <a:pt x="78740" y="1913707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FFC0C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569760" y="2310165"/>
            <a:ext cx="6402540" cy="8044744"/>
            <a:chOff x="0" y="0"/>
            <a:chExt cx="2294526" cy="288305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94526" cy="2883055"/>
            </a:xfrm>
            <a:custGeom>
              <a:avLst/>
              <a:gdLst/>
              <a:ahLst/>
              <a:cxnLst/>
              <a:rect r="r" b="b" t="t" l="l"/>
              <a:pathLst>
                <a:path h="2883055" w="2294526">
                  <a:moveTo>
                    <a:pt x="44740" y="0"/>
                  </a:moveTo>
                  <a:lnTo>
                    <a:pt x="2249786" y="0"/>
                  </a:lnTo>
                  <a:cubicBezTo>
                    <a:pt x="2274495" y="0"/>
                    <a:pt x="2294526" y="20031"/>
                    <a:pt x="2294526" y="44740"/>
                  </a:cubicBezTo>
                  <a:lnTo>
                    <a:pt x="2294526" y="2838314"/>
                  </a:lnTo>
                  <a:cubicBezTo>
                    <a:pt x="2294526" y="2863024"/>
                    <a:pt x="2274495" y="2883055"/>
                    <a:pt x="2249786" y="2883055"/>
                  </a:cubicBezTo>
                  <a:lnTo>
                    <a:pt x="44740" y="2883055"/>
                  </a:lnTo>
                  <a:cubicBezTo>
                    <a:pt x="20031" y="2883055"/>
                    <a:pt x="0" y="2863024"/>
                    <a:pt x="0" y="2838314"/>
                  </a:cubicBezTo>
                  <a:lnTo>
                    <a:pt x="0" y="44740"/>
                  </a:lnTo>
                  <a:cubicBezTo>
                    <a:pt x="0" y="20031"/>
                    <a:pt x="20031" y="0"/>
                    <a:pt x="44740" y="0"/>
                  </a:cubicBezTo>
                  <a:close/>
                </a:path>
              </a:pathLst>
            </a:custGeom>
            <a:solidFill>
              <a:srgbClr val="FFE8E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294526" cy="29116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56000" y="2622464"/>
            <a:ext cx="5935319" cy="73135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4. Синонимический ряд.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Подберите как минимум 3 синонима (или синонимичных выражения) к следующим словам, чт</a:t>
            </a: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обы избежать лексических повторов в сочинении: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Проблема ____________________________________________________________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Писатель (автор) 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Показывает (раскрывает) 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5. Логика изложения.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Расположите абзацы сочинения в правильной логической последовательности. Просто укажите верный порядок цифр.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Аргументация на основе литературного материала.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Заключение. Подведение итогов, вывод.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Вступление. Формулировка проблемы и тезиса.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4. Личное отношение к проблеме, комментарий.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5. Аргументация на основе второго произведения или жизненного опыта.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6. Работа с тезисами.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Сформулируйте четкий тезис (основную мысль, которую вы будете доказывать) для следующих тем направления «Человек и общество»: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Согласны ли вы с утверждением, что человек немыслим вне общества? _______________________________________________________________  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Что важнее: личные интересы или общественное благо? 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6189139" y="4582145"/>
            <a:ext cx="1229721" cy="1944223"/>
          </a:xfrm>
          <a:custGeom>
            <a:avLst/>
            <a:gdLst/>
            <a:ahLst/>
            <a:cxnLst/>
            <a:rect r="r" b="b" t="t" l="l"/>
            <a:pathLst>
              <a:path h="1944223" w="1229721">
                <a:moveTo>
                  <a:pt x="0" y="0"/>
                </a:moveTo>
                <a:lnTo>
                  <a:pt x="1229722" y="0"/>
                </a:lnTo>
                <a:lnTo>
                  <a:pt x="1229722" y="1944224"/>
                </a:lnTo>
                <a:lnTo>
                  <a:pt x="0" y="1944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5977799">
            <a:off x="5990231" y="9099310"/>
            <a:ext cx="397816" cy="2392877"/>
          </a:xfrm>
          <a:custGeom>
            <a:avLst/>
            <a:gdLst/>
            <a:ahLst/>
            <a:cxnLst/>
            <a:rect r="r" b="b" t="t" l="l"/>
            <a:pathLst>
              <a:path h="2392877" w="397816">
                <a:moveTo>
                  <a:pt x="0" y="0"/>
                </a:moveTo>
                <a:lnTo>
                  <a:pt x="397816" y="0"/>
                </a:lnTo>
                <a:lnTo>
                  <a:pt x="397816" y="2392878"/>
                </a:lnTo>
                <a:lnTo>
                  <a:pt x="0" y="23928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367425" y="2167290"/>
            <a:ext cx="604875" cy="604875"/>
          </a:xfrm>
          <a:custGeom>
            <a:avLst/>
            <a:gdLst/>
            <a:ahLst/>
            <a:cxnLst/>
            <a:rect r="r" b="b" t="t" l="l"/>
            <a:pathLst>
              <a:path h="604875" w="604875">
                <a:moveTo>
                  <a:pt x="0" y="0"/>
                </a:moveTo>
                <a:lnTo>
                  <a:pt x="604875" y="0"/>
                </a:lnTo>
                <a:lnTo>
                  <a:pt x="604875" y="604875"/>
                </a:lnTo>
                <a:lnTo>
                  <a:pt x="0" y="6048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6470" y="9860733"/>
            <a:ext cx="926580" cy="988352"/>
          </a:xfrm>
          <a:custGeom>
            <a:avLst/>
            <a:gdLst/>
            <a:ahLst/>
            <a:cxnLst/>
            <a:rect r="r" b="b" t="t" l="l"/>
            <a:pathLst>
              <a:path h="988352" w="926580">
                <a:moveTo>
                  <a:pt x="0" y="0"/>
                </a:moveTo>
                <a:lnTo>
                  <a:pt x="926580" y="0"/>
                </a:lnTo>
                <a:lnTo>
                  <a:pt x="926580" y="988352"/>
                </a:lnTo>
                <a:lnTo>
                  <a:pt x="0" y="9883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2130613">
            <a:off x="5682088" y="5840994"/>
            <a:ext cx="3755824" cy="3708876"/>
          </a:xfrm>
          <a:custGeom>
            <a:avLst/>
            <a:gdLst/>
            <a:ahLst/>
            <a:cxnLst/>
            <a:rect r="r" b="b" t="t" l="l"/>
            <a:pathLst>
              <a:path h="3708876" w="3755824">
                <a:moveTo>
                  <a:pt x="0" y="0"/>
                </a:moveTo>
                <a:lnTo>
                  <a:pt x="3755824" y="0"/>
                </a:lnTo>
                <a:lnTo>
                  <a:pt x="3755824" y="3708877"/>
                </a:lnTo>
                <a:lnTo>
                  <a:pt x="0" y="370887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7114357">
            <a:off x="-1810988" y="-1174919"/>
            <a:ext cx="5005666" cy="2828201"/>
          </a:xfrm>
          <a:custGeom>
            <a:avLst/>
            <a:gdLst/>
            <a:ahLst/>
            <a:cxnLst/>
            <a:rect r="r" b="b" t="t" l="l"/>
            <a:pathLst>
              <a:path h="2828201" w="5005666">
                <a:moveTo>
                  <a:pt x="0" y="0"/>
                </a:moveTo>
                <a:lnTo>
                  <a:pt x="5005666" y="0"/>
                </a:lnTo>
                <a:lnTo>
                  <a:pt x="5005666" y="2828201"/>
                </a:lnTo>
                <a:lnTo>
                  <a:pt x="0" y="282820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691845" y="680985"/>
            <a:ext cx="6137580" cy="277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41"/>
              </a:lnSpc>
            </a:pPr>
            <a:r>
              <a:rPr lang="en-US" sz="19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ФИО: ___________________________     Класс: __________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71531" y="1302942"/>
            <a:ext cx="5819787" cy="73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«ГОТОВИМСЯ К ИТОГОВОМУ СОЧИНЕНИЮ»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D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90550" y="571500"/>
            <a:ext cx="6381750" cy="477782"/>
            <a:chOff x="0" y="0"/>
            <a:chExt cx="13101723" cy="98088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101723" cy="980885"/>
            </a:xfrm>
            <a:custGeom>
              <a:avLst/>
              <a:gdLst/>
              <a:ahLst/>
              <a:cxnLst/>
              <a:rect r="r" b="b" t="t" l="l"/>
              <a:pathLst>
                <a:path h="980885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980885"/>
                  </a:lnTo>
                  <a:lnTo>
                    <a:pt x="13101723" y="980885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902145"/>
                  </a:lnTo>
                  <a:lnTo>
                    <a:pt x="78740" y="902145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590550" y="1149160"/>
            <a:ext cx="6381750" cy="970506"/>
            <a:chOff x="0" y="0"/>
            <a:chExt cx="13101723" cy="1992447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101723" cy="1992447"/>
            </a:xfrm>
            <a:custGeom>
              <a:avLst/>
              <a:gdLst/>
              <a:ahLst/>
              <a:cxnLst/>
              <a:rect r="r" b="b" t="t" l="l"/>
              <a:pathLst>
                <a:path h="1992447" w="13101723">
                  <a:moveTo>
                    <a:pt x="13101723" y="279400"/>
                  </a:moveTo>
                  <a:lnTo>
                    <a:pt x="13101723" y="0"/>
                  </a:lnTo>
                  <a:lnTo>
                    <a:pt x="0" y="0"/>
                  </a:lnTo>
                  <a:lnTo>
                    <a:pt x="0" y="1992447"/>
                  </a:lnTo>
                  <a:lnTo>
                    <a:pt x="13101723" y="1992447"/>
                  </a:lnTo>
                  <a:lnTo>
                    <a:pt x="13101723" y="279400"/>
                  </a:lnTo>
                  <a:close/>
                  <a:moveTo>
                    <a:pt x="13022982" y="279400"/>
                  </a:moveTo>
                  <a:lnTo>
                    <a:pt x="13022982" y="1913707"/>
                  </a:lnTo>
                  <a:lnTo>
                    <a:pt x="78740" y="1913707"/>
                  </a:lnTo>
                  <a:lnTo>
                    <a:pt x="78740" y="78740"/>
                  </a:lnTo>
                  <a:lnTo>
                    <a:pt x="13022983" y="78740"/>
                  </a:lnTo>
                  <a:lnTo>
                    <a:pt x="13022983" y="279400"/>
                  </a:lnTo>
                  <a:close/>
                </a:path>
              </a:pathLst>
            </a:custGeom>
            <a:solidFill>
              <a:srgbClr val="FFC0C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569760" y="2310165"/>
            <a:ext cx="6402540" cy="8044744"/>
            <a:chOff x="0" y="0"/>
            <a:chExt cx="2294526" cy="288305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94526" cy="2883055"/>
            </a:xfrm>
            <a:custGeom>
              <a:avLst/>
              <a:gdLst/>
              <a:ahLst/>
              <a:cxnLst/>
              <a:rect r="r" b="b" t="t" l="l"/>
              <a:pathLst>
                <a:path h="2883055" w="2294526">
                  <a:moveTo>
                    <a:pt x="44740" y="0"/>
                  </a:moveTo>
                  <a:lnTo>
                    <a:pt x="2249786" y="0"/>
                  </a:lnTo>
                  <a:cubicBezTo>
                    <a:pt x="2274495" y="0"/>
                    <a:pt x="2294526" y="20031"/>
                    <a:pt x="2294526" y="44740"/>
                  </a:cubicBezTo>
                  <a:lnTo>
                    <a:pt x="2294526" y="2838314"/>
                  </a:lnTo>
                  <a:cubicBezTo>
                    <a:pt x="2294526" y="2863024"/>
                    <a:pt x="2274495" y="2883055"/>
                    <a:pt x="2249786" y="2883055"/>
                  </a:cubicBezTo>
                  <a:lnTo>
                    <a:pt x="44740" y="2883055"/>
                  </a:lnTo>
                  <a:cubicBezTo>
                    <a:pt x="20031" y="2883055"/>
                    <a:pt x="0" y="2863024"/>
                    <a:pt x="0" y="2838314"/>
                  </a:cubicBezTo>
                  <a:lnTo>
                    <a:pt x="0" y="44740"/>
                  </a:lnTo>
                  <a:cubicBezTo>
                    <a:pt x="0" y="20031"/>
                    <a:pt x="20031" y="0"/>
                    <a:pt x="44740" y="0"/>
                  </a:cubicBezTo>
                  <a:close/>
                </a:path>
              </a:pathLst>
            </a:custGeom>
            <a:solidFill>
              <a:srgbClr val="FFE8E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294526" cy="29116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92976" y="2386338"/>
            <a:ext cx="5935319" cy="80219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7. Связь между предл</a:t>
            </a: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ожениями.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Укажите средства связи между предложениями в микротексте.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«Человек, несомненно, связан с эпохой, в которую он живет. (1) Однако его внутренняя свобода позволяет ему ли</a:t>
            </a: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бо принять ценности своего времени, либо пойти наперекор им. (2) Именно этот конфликт между личностью и обществом часто становится центральной темой в мировой литературе».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8. Вступление.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Напишите возможное вступление (3-4 предложения) для сочинения по теме: «Какую роль в жизни человека играет мечта?»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9. Анализ аргумента.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Прочитайте фрагмент аргумента к теме «Верность и измена». Найдите и исправьте фактическую ошибку.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«В романе Ф.М. Достоевского «Преступление и наказание» мы видим яркий пример верности. Соня Мармеладова остается верной Раскольникову, даже когда узнает о его ужасном поступке – убийстве старухи-процентщицы и ее мужа. Она следует за ним на каторгу, поддерживая его духовно. Ее верность помогает Родиону очиститься и воскреснуть для новой жизни».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10. Композиция заключения.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Какие элементы должен содержать заключение итогового сочинения? Составьте краткий план-памятку для заключения (3-4 пункта). _________________________________________________________________</a:t>
            </a:r>
          </a:p>
          <a:p>
            <a:pPr algn="l">
              <a:lnSpc>
                <a:spcPts val="1925"/>
              </a:lnSpc>
            </a:pPr>
            <a:r>
              <a:rPr lang="en-US" sz="137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__________________________________________________________________________</a:t>
            </a:r>
          </a:p>
          <a:p>
            <a:pPr algn="l">
              <a:lnSpc>
                <a:spcPts val="1925"/>
              </a:lnSpc>
            </a:pP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6679161" y="7817739"/>
            <a:ext cx="842710" cy="1316734"/>
          </a:xfrm>
          <a:custGeom>
            <a:avLst/>
            <a:gdLst/>
            <a:ahLst/>
            <a:cxnLst/>
            <a:rect r="r" b="b" t="t" l="l"/>
            <a:pathLst>
              <a:path h="1316734" w="842710">
                <a:moveTo>
                  <a:pt x="0" y="0"/>
                </a:moveTo>
                <a:lnTo>
                  <a:pt x="842710" y="0"/>
                </a:lnTo>
                <a:lnTo>
                  <a:pt x="842710" y="1316733"/>
                </a:lnTo>
                <a:lnTo>
                  <a:pt x="0" y="13167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9741163">
            <a:off x="212919" y="4987605"/>
            <a:ext cx="291728" cy="1703523"/>
          </a:xfrm>
          <a:custGeom>
            <a:avLst/>
            <a:gdLst/>
            <a:ahLst/>
            <a:cxnLst/>
            <a:rect r="r" b="b" t="t" l="l"/>
            <a:pathLst>
              <a:path h="1703523" w="291728">
                <a:moveTo>
                  <a:pt x="0" y="0"/>
                </a:moveTo>
                <a:lnTo>
                  <a:pt x="291728" y="0"/>
                </a:lnTo>
                <a:lnTo>
                  <a:pt x="291728" y="1703523"/>
                </a:lnTo>
                <a:lnTo>
                  <a:pt x="0" y="17035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375425" y="2386365"/>
            <a:ext cx="1193750" cy="1124042"/>
          </a:xfrm>
          <a:custGeom>
            <a:avLst/>
            <a:gdLst/>
            <a:ahLst/>
            <a:cxnLst/>
            <a:rect r="r" b="b" t="t" l="l"/>
            <a:pathLst>
              <a:path h="1124042" w="1193750">
                <a:moveTo>
                  <a:pt x="0" y="0"/>
                </a:moveTo>
                <a:lnTo>
                  <a:pt x="1193750" y="0"/>
                </a:lnTo>
                <a:lnTo>
                  <a:pt x="1193750" y="1124042"/>
                </a:lnTo>
                <a:lnTo>
                  <a:pt x="0" y="11240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6422729" y="9975350"/>
            <a:ext cx="1099141" cy="608650"/>
          </a:xfrm>
          <a:custGeom>
            <a:avLst/>
            <a:gdLst/>
            <a:ahLst/>
            <a:cxnLst/>
            <a:rect r="r" b="b" t="t" l="l"/>
            <a:pathLst>
              <a:path h="608650" w="1099141">
                <a:moveTo>
                  <a:pt x="0" y="0"/>
                </a:moveTo>
                <a:lnTo>
                  <a:pt x="1099142" y="0"/>
                </a:lnTo>
                <a:lnTo>
                  <a:pt x="1099142" y="608650"/>
                </a:lnTo>
                <a:lnTo>
                  <a:pt x="0" y="6086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2108520">
            <a:off x="5622801" y="2738617"/>
            <a:ext cx="3541708" cy="3541708"/>
          </a:xfrm>
          <a:custGeom>
            <a:avLst/>
            <a:gdLst/>
            <a:ahLst/>
            <a:cxnLst/>
            <a:rect r="r" b="b" t="t" l="l"/>
            <a:pathLst>
              <a:path h="3541708" w="3541708">
                <a:moveTo>
                  <a:pt x="0" y="0"/>
                </a:moveTo>
                <a:lnTo>
                  <a:pt x="3541708" y="0"/>
                </a:lnTo>
                <a:lnTo>
                  <a:pt x="3541708" y="3541709"/>
                </a:lnTo>
                <a:lnTo>
                  <a:pt x="0" y="354170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691845" y="680985"/>
            <a:ext cx="6137580" cy="277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41"/>
              </a:lnSpc>
            </a:pPr>
            <a:r>
              <a:rPr lang="en-US" sz="19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ФИО: ___________________________     Класс: __________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71531" y="1302942"/>
            <a:ext cx="5819787" cy="73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«ГОТОВИМСЯ К ИТОГОВОМУ СОЧИНЕНИЮ»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bg>
      <p:bgPr>
        <a:solidFill>
          <a:srgbClr val="FFFD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69760" y="787210"/>
            <a:ext cx="6402540" cy="9567700"/>
            <a:chOff x="0" y="0"/>
            <a:chExt cx="2294526" cy="342884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294526" cy="3428848"/>
            </a:xfrm>
            <a:custGeom>
              <a:avLst/>
              <a:gdLst/>
              <a:ahLst/>
              <a:cxnLst/>
              <a:rect r="r" b="b" t="t" l="l"/>
              <a:pathLst>
                <a:path h="3428848" w="2294526">
                  <a:moveTo>
                    <a:pt x="44740" y="0"/>
                  </a:moveTo>
                  <a:lnTo>
                    <a:pt x="2249786" y="0"/>
                  </a:lnTo>
                  <a:cubicBezTo>
                    <a:pt x="2274495" y="0"/>
                    <a:pt x="2294526" y="20031"/>
                    <a:pt x="2294526" y="44740"/>
                  </a:cubicBezTo>
                  <a:lnTo>
                    <a:pt x="2294526" y="3384107"/>
                  </a:lnTo>
                  <a:cubicBezTo>
                    <a:pt x="2294526" y="3408817"/>
                    <a:pt x="2274495" y="3428848"/>
                    <a:pt x="2249786" y="3428848"/>
                  </a:cubicBezTo>
                  <a:lnTo>
                    <a:pt x="44740" y="3428848"/>
                  </a:lnTo>
                  <a:cubicBezTo>
                    <a:pt x="20031" y="3428848"/>
                    <a:pt x="0" y="3408817"/>
                    <a:pt x="0" y="3384107"/>
                  </a:cubicBezTo>
                  <a:lnTo>
                    <a:pt x="0" y="44740"/>
                  </a:lnTo>
                  <a:cubicBezTo>
                    <a:pt x="0" y="20031"/>
                    <a:pt x="20031" y="0"/>
                    <a:pt x="44740" y="0"/>
                  </a:cubicBezTo>
                  <a:close/>
                </a:path>
              </a:pathLst>
            </a:custGeom>
            <a:solidFill>
              <a:srgbClr val="FFE8E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294526" cy="34574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908507" y="410020"/>
            <a:ext cx="5819787" cy="377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ОТВЕТЫ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59927" y="949472"/>
            <a:ext cx="6116947" cy="9224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1.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· Стиль речи: публицистический.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· Тип речи: рассу</a:t>
            </a: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ждение.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· Язы</a:t>
            </a: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ковые особенности: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1. Сочетание книжной лексики («нравственный выбор», «катастроф», «малодушие») и общеупотребительной.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2. Риторические фигуры (метафора «развилка»).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3. Использование рядов однородных членов («солгать или сказать правду...»).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4. Вопросительные или побудительные конструкции (в данном отрывке – скрытый вопрос к читателю).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 5. Общ</a:t>
            </a: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ественно-политическая лексика («проблема»).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2.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Равнодушие – это морально-психологическое состояние, характеризующееся отсутствием интереса, сострадания, внимания к окружающим людям, событиям или явлениям.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Месть – это намеренное причинение зла, вреда другому человеку в ответ на нанесенную обиду или оскорбление с целью возмездия.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Нравственный идеал – это высшее, совершенное представление о до</a:t>
            </a: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бре, чести, справедливости и других моральных ценностях, к которому стремится человек.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3.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Л.Н. Толстой в романе «Война и мир» показывает искания своих героев. (Или: В романе «Война и мир» показаны искания героев.) – Устраняется тавтология («автор показывает»).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Данная проблема очень актуальна в наше время. (Или: Данная проблема очень актуальна сегодня.) – Устраняется плеоназм («в наше время и сегодня»).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Многие писатели, как отечественные, так и зарубежные, поднимали эту тему в своих произведениях, например, Пушкин и Достоевский. – Устраняется логическая ошибка (нарушение однородности ряда).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4.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Проблема – вопрос, задача, сложность, дилемма, противоречие.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Писатель (автор) – литератор, творец, создатель произведения, мастер слова, прозаик/поэт.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Показывает (раскрывает) – демонстрирует, иллюстрирует, изображает, описывает, повествует о.</a:t>
            </a:r>
          </a:p>
          <a:p>
            <a:pPr algn="l">
              <a:lnSpc>
                <a:spcPts val="1673"/>
              </a:lnSpc>
            </a:pP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5.</a:t>
            </a:r>
          </a:p>
          <a:p>
            <a:pPr algn="l">
              <a:lnSpc>
                <a:spcPts val="1673"/>
              </a:lnSpc>
            </a:pPr>
            <a:r>
              <a:rPr lang="en-US" sz="119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Правильный порядок: 3, 1, 5, 4, 2.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bg>
      <p:bgPr>
        <a:solidFill>
          <a:srgbClr val="FFFD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69760" y="787210"/>
            <a:ext cx="6402540" cy="9567700"/>
            <a:chOff x="0" y="0"/>
            <a:chExt cx="2294526" cy="342884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294526" cy="3428848"/>
            </a:xfrm>
            <a:custGeom>
              <a:avLst/>
              <a:gdLst/>
              <a:ahLst/>
              <a:cxnLst/>
              <a:rect r="r" b="b" t="t" l="l"/>
              <a:pathLst>
                <a:path h="3428848" w="2294526">
                  <a:moveTo>
                    <a:pt x="44740" y="0"/>
                  </a:moveTo>
                  <a:lnTo>
                    <a:pt x="2249786" y="0"/>
                  </a:lnTo>
                  <a:cubicBezTo>
                    <a:pt x="2274495" y="0"/>
                    <a:pt x="2294526" y="20031"/>
                    <a:pt x="2294526" y="44740"/>
                  </a:cubicBezTo>
                  <a:lnTo>
                    <a:pt x="2294526" y="3384107"/>
                  </a:lnTo>
                  <a:cubicBezTo>
                    <a:pt x="2294526" y="3408817"/>
                    <a:pt x="2274495" y="3428848"/>
                    <a:pt x="2249786" y="3428848"/>
                  </a:cubicBezTo>
                  <a:lnTo>
                    <a:pt x="44740" y="3428848"/>
                  </a:lnTo>
                  <a:cubicBezTo>
                    <a:pt x="20031" y="3428848"/>
                    <a:pt x="0" y="3408817"/>
                    <a:pt x="0" y="3384107"/>
                  </a:cubicBezTo>
                  <a:lnTo>
                    <a:pt x="0" y="44740"/>
                  </a:lnTo>
                  <a:cubicBezTo>
                    <a:pt x="0" y="20031"/>
                    <a:pt x="20031" y="0"/>
                    <a:pt x="44740" y="0"/>
                  </a:cubicBezTo>
                  <a:close/>
                </a:path>
              </a:pathLst>
            </a:custGeom>
            <a:solidFill>
              <a:srgbClr val="FFE8E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294526" cy="34574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908507" y="410020"/>
            <a:ext cx="5819787" cy="377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ОТВЕТЫ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39133" y="867230"/>
            <a:ext cx="6158534" cy="9160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6.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Человек немыслим вне общества, так как именно в социуме формируется его личность, язык, сознание и система ценностей. (Или противоположный тезис: Хотя человек живет в обществе, его внутренний мир может быть автономен, а подлинная личность часто формируется в противостоянии с толпой.)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В ситуации нравственного выбора приоритет должен оставаться за общественным благом, так как от этого зависит выживание и развитие всего социума. (Или: Гармоничное развитие общества возможно только тогда, когда защищены законные интересы каждой отдельной личности.)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7.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· Между первым и вторым предложениями: противительный союз «однако».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· Между вторым и третьим предложениями: указательное местоимение «этот» (конкретизация) и лексический повтор («общество» – «обществом»).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8.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Пример вступления: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«Мечта – это мощный двигатель человеческого прогресса и личностного роста. Именно она заставляет нас стремиться к большему, преодолевать трудности и не останавливаться на достигнутом. Без мечты жизнь становится серой и лишенной цели, поэтому ее роль в судьбе человека сложно переоценить».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9.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Фактическая ошибка: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Раскольников убил старуху-процентщицу и ее сестру Лизавету, а не мужа.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Задание 10.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План-памятка для заключения:</a:t>
            </a:r>
          </a:p>
          <a:p>
            <a:pPr algn="l">
              <a:lnSpc>
                <a:spcPts val="1778"/>
              </a:lnSpc>
            </a:pP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1. Обобщение: Краткий итог всему сказанному («Таким образом...», «В заключение хочется отметить...»).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2. Ответ на главный вопрос: Еще раз четко сформулированный вывод, подтверждающий первоначальный тезис из вступления.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3. Расширение мысли: Обобщение вывода в более широком контексте (значение для человека, общества, вечные вопросы).</a:t>
            </a:r>
          </a:p>
          <a:p>
            <a:pPr algn="l">
              <a:lnSpc>
                <a:spcPts val="1778"/>
              </a:lnSpc>
            </a:pPr>
            <a:r>
              <a:rPr lang="en-US" sz="127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4. Риторический финал: Возможно, использование цитаты, риторического вопроса или призыва, чтобы усилить впечатление от сочинения.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DAG3dGRk-Yc</dc:identifier>
  <dcterms:modified xsi:type="dcterms:W3CDTF">2011-08-01T06:04:30Z</dcterms:modified>
  <cp:revision>1</cp:revision>
  <dc:title>Рабочий лист по русскому языку для 11 класса. Готовимся к итоговому сочинению</dc:title>
</cp:coreProperties>
</file>