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4" r:id="rId3"/>
    <p:sldId id="263" r:id="rId4"/>
    <p:sldId id="273" r:id="rId5"/>
    <p:sldId id="274" r:id="rId6"/>
    <p:sldId id="268" r:id="rId7"/>
    <p:sldId id="270" r:id="rId8"/>
    <p:sldId id="271" r:id="rId9"/>
    <p:sldId id="272" r:id="rId10"/>
    <p:sldId id="269" r:id="rId11"/>
    <p:sldId id="257" r:id="rId12"/>
    <p:sldId id="259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52" y="333729"/>
            <a:ext cx="10041774" cy="61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83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40" y="262769"/>
            <a:ext cx="10208711" cy="61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1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8870" y="108646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Критерии оценочных процедур (за четверти (триместры) и год)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145" y="671691"/>
            <a:ext cx="1147173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Дневник.ру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существует автоматический подсчет среднего и средневзвешенного балла. Но итоговую оценку выставляет учитель-предметник, только лишь ориентируясь на средний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балл.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Средний </a:t>
            </a:r>
            <a:r>
              <a:rPr lang="ru-RU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балл = сумма оценок / количество оценок</a:t>
            </a:r>
            <a:r>
              <a:rPr lang="ru-RU" sz="20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Мы рекомендуем использовать средневзвешенную систему оценки при подведении четверти: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Средневзвешенный балл = сумма оценок, умноженных на их вес / сумма весов этих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оценок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За учебный год ОО проводят четвертные (триместровые) контрольные работы, которым присваивается коэффициент 10, подсчет оценки за четверть производится по средневзвешенной системе: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Четвертная (триместровая) </a:t>
            </a:r>
            <a:r>
              <a:rPr lang="ru-RU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оценка=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(сумма оценок за четверть (триместр)*К+ ЧКР*К),  деленная на сумму К </a:t>
            </a:r>
            <a:r>
              <a:rPr lang="ru-RU" sz="2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этих </a:t>
            </a:r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оценок, где  К-вес вида работы, ЧКР- четвертная контрольная работа.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конце учебного года в 4-8-х и 10-х классах проводится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промежуточная аттестация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 использованием результатов ВПР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по учебным 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предметам, обязательным к сдаче при прохождении ГИА-9 и ГИА-11, за исключением ИЗО, музыки, физической культуры и труда </a:t>
            </a:r>
            <a:r>
              <a:rPr lang="ru-RU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(технологии</a:t>
            </a:r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). По данным предметам проводится итоговая контрольная работа.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Годовая оценка=(средняя арифметическая четверных (триместровых) оценок + оценка за итоговую контрольную работу (ВПР)/2</a:t>
            </a:r>
            <a:endParaRPr lang="ru-RU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3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8870" y="108646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ВПР – как обязательная процедура промежуточной аттестации. Критерии оценочных процедур (за четверти (триместры) и год)</a:t>
            </a:r>
            <a:endParaRPr lang="ru-RU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679" y="495667"/>
            <a:ext cx="3449618" cy="4185761"/>
          </a:xfrm>
          <a:prstGeom prst="rect">
            <a:avLst/>
          </a:prstGeom>
          <a:ln w="28575"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Весовой коэффициент видов учебной деятельности (форм текущего контроля и промежуточной аттестации) программируется в электронном журнале/дневнике. В электронном журнале/дневнике автоматически отражается средневзвешенный балл за выбранный учебный период. Коэффициент автоматически выставляется в электронном дневнике за работу, за которую ребенок получил оценку. Это может быть домашнее задание, контрольная или лабораторная работа, доклад и так далее. Чем более значима работа, тем выше вес оценки. Например, за домашнее задание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-1 вес, четвертную (триместровую) контрольную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—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10. </a:t>
            </a:r>
            <a:endParaRPr lang="ru-RU" sz="1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37299" y="747252"/>
            <a:ext cx="8165055" cy="2031325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Пример подсчета: </a:t>
            </a:r>
          </a:p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«5» поставлено за работу на уроке; «5» поставлено за домашнюю работу; «4» поставлено за контрольную работу. </a:t>
            </a:r>
            <a:endParaRPr lang="ru-RU" sz="1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Вес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работ: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тематическая контрольная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работа =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баллов, работа на уроке =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 балл,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домашняя работа = 1 балл. </a:t>
            </a:r>
            <a:endParaRPr lang="ru-RU" sz="1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Средневзвешенный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 = (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5*3+5*1+4*5)/(1+3+1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)=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4,3 ⋍ 4.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Средний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 при таких же условиях = (5 + 5 +4)/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3=4,67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⋍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5.</a:t>
            </a:r>
          </a:p>
          <a:p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Средневзвешенный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балл показал, что обучающийся знает материал на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4;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а не на </a:t>
            </a:r>
            <a:r>
              <a:rPr lang="ru-RU" sz="1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ровно, повысив его шансы получить «5» в четверти.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3864077" y="3167430"/>
          <a:ext cx="8238277" cy="36707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6895">
                  <a:extLst>
                    <a:ext uri="{9D8B030D-6E8A-4147-A177-3AD203B41FA5}">
                      <a16:colId xmlns:a16="http://schemas.microsoft.com/office/drawing/2014/main" val="2743016253"/>
                    </a:ext>
                  </a:extLst>
                </a:gridCol>
                <a:gridCol w="2331382">
                  <a:extLst>
                    <a:ext uri="{9D8B030D-6E8A-4147-A177-3AD203B41FA5}">
                      <a16:colId xmlns:a16="http://schemas.microsoft.com/office/drawing/2014/main" val="3175107629"/>
                    </a:ext>
                  </a:extLst>
                </a:gridCol>
              </a:tblGrid>
              <a:tr h="29588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Вид учебной работы</a:t>
                      </a:r>
                      <a:endPara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Вес отметки</a:t>
                      </a:r>
                      <a:endPara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74103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Работа на уроке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 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19028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Домашняя работа 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1 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820786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Тематическая контрольная работа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663203"/>
                  </a:ext>
                </a:extLst>
              </a:tr>
              <a:tr h="31790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Четвертная (триместровая)</a:t>
                      </a:r>
                      <a:r>
                        <a:rPr lang="ru-RU" sz="1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контрольная работа 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40561"/>
                  </a:ext>
                </a:extLst>
              </a:tr>
              <a:tr h="28828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Диктант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825867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Сочинение классное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46482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Диагностическая</a:t>
                      </a:r>
                      <a:r>
                        <a:rPr lang="ru-RU" sz="1400" baseline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 работа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202684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Практическая работа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618169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Техника чтения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882182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Устный ответ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982326"/>
                  </a:ext>
                </a:extLst>
              </a:tr>
              <a:tr h="29588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-------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00136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630685" y="4878271"/>
          <a:ext cx="2316909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828">
                  <a:extLst>
                    <a:ext uri="{9D8B030D-6E8A-4147-A177-3AD203B41FA5}">
                      <a16:colId xmlns:a16="http://schemas.microsoft.com/office/drawing/2014/main" val="3960252283"/>
                    </a:ext>
                  </a:extLst>
                </a:gridCol>
                <a:gridCol w="915081">
                  <a:extLst>
                    <a:ext uri="{9D8B030D-6E8A-4147-A177-3AD203B41FA5}">
                      <a16:colId xmlns:a16="http://schemas.microsoft.com/office/drawing/2014/main" val="183414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балл</a:t>
                      </a:r>
                      <a:endPara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оценка</a:t>
                      </a:r>
                      <a:endParaRPr lang="ru-RU" sz="14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102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0-2,69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«2»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86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2,7-3,56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«3»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113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3,56-4,55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«4»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202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4,56-5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«5»</a:t>
                      </a:r>
                      <a:endParaRPr lang="ru-RU" sz="1400" dirty="0">
                        <a:latin typeface="Cambria Math" panose="02040503050406030204" pitchFamily="18" charset="0"/>
                        <a:ea typeface="Cambria Math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38862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44626" y="2798097"/>
            <a:ext cx="4524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Примеры видов учебной работы и </a:t>
            </a:r>
            <a:r>
              <a:rPr lang="ru-RU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их вес </a:t>
            </a:r>
          </a:p>
        </p:txBody>
      </p:sp>
    </p:spTree>
    <p:extLst>
      <p:ext uri="{BB962C8B-B14F-4D97-AF65-F5344CB8AC3E}">
        <p14:creationId xmlns:p14="http://schemas.microsoft.com/office/powerpoint/2010/main" val="126634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13252537" cy="53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0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17" y="166254"/>
            <a:ext cx="10657476" cy="616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2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98270"/>
            <a:ext cx="92105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0000"/>
                </a:solidFill>
                <a:latin typeface="PT Sans" panose="020B0503020203020204" pitchFamily="34" charset="-52"/>
              </a:rPr>
              <a:t>Цель использования средневзвешенной системы оценки:</a:t>
            </a:r>
            <a:endParaRPr lang="ru-RU" sz="2800" dirty="0">
              <a:solidFill>
                <a:srgbClr val="000000"/>
              </a:solidFill>
              <a:latin typeface="PT Sans" panose="020B0503020203020204" pitchFamily="34" charset="-5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67676"/>
                </a:solidFill>
                <a:latin typeface="PT Sans" panose="020B0503020203020204" pitchFamily="34" charset="-52"/>
              </a:rPr>
              <a:t>а) стимулировать учебно-познавательную деятельность учащихся, осуществляя объективное оценивание различных видов работ;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67676"/>
                </a:solidFill>
                <a:latin typeface="PT Sans" panose="020B0503020203020204" pitchFamily="34" charset="-52"/>
              </a:rPr>
              <a:t>б) повышать качество изучения и усвоения материала;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67676"/>
                </a:solidFill>
                <a:latin typeface="PT Sans" panose="020B0503020203020204" pitchFamily="34" charset="-52"/>
              </a:rPr>
              <a:t>в) мотивировать ученика к системной работе в процессе получения знаний и усвоения учебного материала на протяжении всего учебного года;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767676"/>
                </a:solidFill>
                <a:latin typeface="PT Sans" panose="020B0503020203020204" pitchFamily="34" charset="-52"/>
              </a:rPr>
              <a:t>г) повысить объективность итоговой отметки, усилив ее зависимость от результатов ежедневной работы на протяжении всего учебного года.</a:t>
            </a:r>
            <a:endParaRPr lang="ru-RU" sz="2800" b="0" i="0" dirty="0">
              <a:solidFill>
                <a:srgbClr val="767676"/>
              </a:solidFill>
              <a:effectLst/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6949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833" y="739833"/>
            <a:ext cx="96095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</a:t>
            </a:r>
            <a:r>
              <a:rPr lang="ru-RU" sz="2800" dirty="0" smtClean="0"/>
              <a:t>Каждый </a:t>
            </a:r>
            <a:r>
              <a:rPr lang="ru-RU" sz="2800" dirty="0"/>
              <a:t>вид деятельности (контрольная, самостоятельная работа, ответ на уроке, лабораторная работа, др. виды работ) имеет свой собственный вес, что позволяет рассчитывать средневзвешенную оценку и тем самым более объективно оценивать успеваемость учащихся.</a:t>
            </a:r>
          </a:p>
          <a:p>
            <a:r>
              <a:rPr lang="en-US" sz="2800" dirty="0" smtClean="0"/>
              <a:t>        </a:t>
            </a:r>
            <a:r>
              <a:rPr lang="ru-RU" sz="2800" dirty="0" smtClean="0"/>
              <a:t>Возможные </a:t>
            </a:r>
            <a:r>
              <a:rPr lang="ru-RU" sz="2800" dirty="0"/>
              <a:t>значения веса - от 0 до 40. Значение 0 означает, что соответствующий столбец классного журнала не должен учитываться при расчете средневзвешенной оценки. По умолчанию для всех заданий задается одинаковый вес - 10.</a:t>
            </a:r>
          </a:p>
        </p:txBody>
      </p:sp>
    </p:spTree>
    <p:extLst>
      <p:ext uri="{BB962C8B-B14F-4D97-AF65-F5344CB8AC3E}">
        <p14:creationId xmlns:p14="http://schemas.microsoft.com/office/powerpoint/2010/main" val="296776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523875"/>
            <a:ext cx="720090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9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44" y="488097"/>
            <a:ext cx="8633806" cy="51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5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81" y="701458"/>
            <a:ext cx="7930237" cy="16283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5" y="2636451"/>
            <a:ext cx="11010378" cy="34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3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9973" y="1659285"/>
            <a:ext cx="999576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</a:t>
            </a:r>
            <a:r>
              <a:rPr lang="ru-RU" sz="3600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подсчета средневзвешенной отметки: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ru-RU" sz="4400" i="1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Средневзвешенная =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сумма произведений отметок на их вес)/ (сумму весов этих отметок)</a:t>
            </a:r>
          </a:p>
        </p:txBody>
      </p:sp>
    </p:spTree>
    <p:extLst>
      <p:ext uri="{BB962C8B-B14F-4D97-AF65-F5344CB8AC3E}">
        <p14:creationId xmlns:p14="http://schemas.microsoft.com/office/powerpoint/2010/main" val="979947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011" y="124691"/>
            <a:ext cx="861371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 среднему баллу ученик претендует на твердую «4».</a:t>
            </a:r>
            <a:endParaRPr lang="ru-RU" sz="1400" b="1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0116"/>
              </p:ext>
            </p:extLst>
          </p:nvPr>
        </p:nvGraphicFramePr>
        <p:xfrm>
          <a:off x="257697" y="535572"/>
          <a:ext cx="10083336" cy="17983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27121">
                  <a:extLst>
                    <a:ext uri="{9D8B030D-6E8A-4147-A177-3AD203B41FA5}">
                      <a16:colId xmlns:a16="http://schemas.microsoft.com/office/drawing/2014/main" val="2155789320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4161888597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1712045237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3101513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11775618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339253375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1900949276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1796738273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544816038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3661041989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3713782373"/>
                    </a:ext>
                  </a:extLst>
                </a:gridCol>
                <a:gridCol w="609040">
                  <a:extLst>
                    <a:ext uri="{9D8B030D-6E8A-4147-A177-3AD203B41FA5}">
                      <a16:colId xmlns:a16="http://schemas.microsoft.com/office/drawing/2014/main" val="197733298"/>
                    </a:ext>
                  </a:extLst>
                </a:gridCol>
                <a:gridCol w="1556775">
                  <a:extLst>
                    <a:ext uri="{9D8B030D-6E8A-4147-A177-3AD203B41FA5}">
                      <a16:colId xmlns:a16="http://schemas.microsoft.com/office/drawing/2014/main" val="2404887571"/>
                    </a:ext>
                  </a:extLst>
                </a:gridCol>
              </a:tblGrid>
              <a:tr h="3001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Ученик 4 </a:t>
                      </a:r>
                      <a:r>
                        <a:rPr lang="ru-RU" sz="1600" dirty="0" err="1" smtClean="0"/>
                        <a:t>кл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9">
                  <a:txBody>
                    <a:bodyPr/>
                    <a:lstStyle/>
                    <a:p>
                      <a:r>
                        <a:rPr lang="ru-RU" sz="1600" dirty="0" smtClean="0"/>
                        <a:t>Среднеарифметическая шкала</a:t>
                      </a:r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20663"/>
                  </a:ext>
                </a:extLst>
              </a:tr>
              <a:tr h="3001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1.Сидоров А.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865269"/>
                  </a:ext>
                </a:extLst>
              </a:tr>
              <a:tr h="37515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600" dirty="0" smtClean="0"/>
                        <a:t>отметка</a:t>
                      </a:r>
                      <a:endParaRPr lang="ru-RU" sz="1600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257501"/>
                  </a:ext>
                </a:extLst>
              </a:tr>
              <a:tr h="30012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480510"/>
                  </a:ext>
                </a:extLst>
              </a:tr>
              <a:tr h="37515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000" b="1" i="1" dirty="0" smtClean="0">
                          <a:effectLst/>
                          <a:latin typeface="Times New Roman"/>
                          <a:ea typeface="Times New Roman"/>
                        </a:rPr>
                        <a:t>27/7=3,85</a:t>
                      </a:r>
                      <a:endParaRPr lang="ru-RU" sz="2000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3047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7697" y="2809700"/>
            <a:ext cx="8128065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Если использовать вес отметок, получим:</a:t>
            </a:r>
            <a:endParaRPr lang="ru-RU" sz="1400" b="1" dirty="0">
              <a:solidFill>
                <a:srgbClr val="0000FF"/>
              </a:solidFill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9564"/>
              </p:ext>
            </p:extLst>
          </p:nvPr>
        </p:nvGraphicFramePr>
        <p:xfrm>
          <a:off x="399011" y="3220583"/>
          <a:ext cx="9942016" cy="1798320"/>
        </p:xfrm>
        <a:graphic>
          <a:graphicData uri="http://schemas.openxmlformats.org/drawingml/2006/table">
            <a:tbl>
              <a:tblPr firstRow="1" bandRow="1"/>
              <a:tblGrid>
                <a:gridCol w="1988404">
                  <a:extLst>
                    <a:ext uri="{9D8B030D-6E8A-4147-A177-3AD203B41FA5}">
                      <a16:colId xmlns:a16="http://schemas.microsoft.com/office/drawing/2014/main" val="447507876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1328273749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862057404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970782725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345456155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3573704227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3905758164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316002807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3063088801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2380533948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4026145836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3472840572"/>
                    </a:ext>
                  </a:extLst>
                </a:gridCol>
                <a:gridCol w="662801">
                  <a:extLst>
                    <a:ext uri="{9D8B030D-6E8A-4147-A177-3AD203B41FA5}">
                      <a16:colId xmlns:a16="http://schemas.microsoft.com/office/drawing/2014/main" val="1950805502"/>
                    </a:ext>
                  </a:extLst>
                </a:gridCol>
              </a:tblGrid>
              <a:tr h="296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/>
                        <a:t>Ученик 4 </a:t>
                      </a:r>
                      <a:r>
                        <a:rPr lang="ru-RU" sz="1600" dirty="0" err="1" smtClean="0"/>
                        <a:t>кл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/>
                        <a:t>Средневзвешенная шкала</a:t>
                      </a:r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254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357"/>
                  </a:ext>
                </a:extLst>
              </a:tr>
              <a:tr h="296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/>
                        <a:t>1.Сидоров А.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254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972852"/>
                  </a:ext>
                </a:extLst>
              </a:tr>
              <a:tr h="3508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/>
                        <a:t>отметка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err="1" smtClean="0"/>
                        <a:t>н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0570093"/>
                  </a:ext>
                </a:extLst>
              </a:tr>
              <a:tr h="29690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51542"/>
                  </a:ext>
                </a:extLst>
              </a:tr>
              <a:tr h="3508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/>
                        <a:t>вес отметок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80</a:t>
                      </a:r>
                      <a:endParaRPr lang="ru-RU" sz="2000" dirty="0"/>
                    </a:p>
                  </a:txBody>
                  <a:tcPr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80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60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10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2000" dirty="0" smtClean="0"/>
                        <a:t>30</a:t>
                      </a:r>
                      <a:endParaRPr lang="ru-RU" sz="2000" dirty="0"/>
                    </a:p>
                  </a:txBody>
                  <a:tcPr>
                    <a:lnL w="12700" cmpd="sng">
                      <a:solidFill>
                        <a:srgbClr val="BBE0E3"/>
                      </a:solidFill>
                    </a:lnL>
                    <a:lnR w="12700" cmpd="sng">
                      <a:solidFill>
                        <a:srgbClr val="BBE0E3"/>
                      </a:solidFill>
                    </a:lnR>
                    <a:lnT w="12700" cmpd="sng">
                      <a:solidFill>
                        <a:srgbClr val="BBE0E3"/>
                      </a:solidFill>
                    </a:lnT>
                    <a:lnB w="12700" cmpd="sng">
                      <a:solidFill>
                        <a:srgbClr val="BBE0E3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473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77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5345" y="1388225"/>
            <a:ext cx="8902931" cy="283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сумма произведений отметок на их вес</a:t>
            </a:r>
            <a:r>
              <a:rPr lang="ru-RU" sz="2400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3*80+2*80+2*60+4*60+2*60+5*10+5*10+4*10+4*30=1140 б.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делим на сумму весов этих отметок</a:t>
            </a:r>
            <a:endParaRPr lang="ru-RU" sz="2400" dirty="0">
              <a:solidFill>
                <a:srgbClr val="0000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2*80+3*60+3*10+30=400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Итоговая отметка ученика будет равняться: 1140:400=</a:t>
            </a:r>
            <a:r>
              <a:rPr lang="ru-RU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2,85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=3</a:t>
            </a:r>
          </a:p>
        </p:txBody>
      </p:sp>
    </p:spTree>
    <p:extLst>
      <p:ext uri="{BB962C8B-B14F-4D97-AF65-F5344CB8AC3E}">
        <p14:creationId xmlns:p14="http://schemas.microsoft.com/office/powerpoint/2010/main" val="310007786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577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 Math</vt:lpstr>
      <vt:lpstr>PT Sans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оценочных процедур (за четверти (триместры) и год)</vt:lpstr>
      <vt:lpstr>ВПР – как обязательная процедура промежуточной аттестации. Критерии оценочных процедур (за четверти (триместры) и год)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СРЕДНЕВЗВЕШЕННАЯ оценка</dc:title>
  <dc:creator>RePack by Diakov</dc:creator>
  <cp:lastModifiedBy>Пользователь</cp:lastModifiedBy>
  <cp:revision>15</cp:revision>
  <dcterms:created xsi:type="dcterms:W3CDTF">2025-01-27T07:32:20Z</dcterms:created>
  <dcterms:modified xsi:type="dcterms:W3CDTF">2025-02-17T07:15:06Z</dcterms:modified>
</cp:coreProperties>
</file>