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08" r:id="rId1"/>
    <p:sldMasterId id="2147483802" r:id="rId2"/>
    <p:sldMasterId id="2147483813" r:id="rId3"/>
  </p:sldMasterIdLst>
  <p:notesMasterIdLst>
    <p:notesMasterId r:id="rId15"/>
  </p:notesMasterIdLst>
  <p:handoutMasterIdLst>
    <p:handoutMasterId r:id="rId16"/>
  </p:handoutMasterIdLst>
  <p:sldIdLst>
    <p:sldId id="1133" r:id="rId4"/>
    <p:sldId id="1134" r:id="rId5"/>
    <p:sldId id="1135" r:id="rId6"/>
    <p:sldId id="1136" r:id="rId7"/>
    <p:sldId id="1137" r:id="rId8"/>
    <p:sldId id="1139" r:id="rId9"/>
    <p:sldId id="1143" r:id="rId10"/>
    <p:sldId id="1138" r:id="rId11"/>
    <p:sldId id="1140" r:id="rId12"/>
    <p:sldId id="1141" r:id="rId13"/>
    <p:sldId id="1142" r:id="rId14"/>
  </p:sldIdLst>
  <p:sldSz cx="12192000" cy="6858000"/>
  <p:notesSz cx="6805613" cy="99441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6" userDrawn="1">
          <p15:clr>
            <a:srgbClr val="A4A3A4"/>
          </p15:clr>
        </p15:guide>
        <p15:guide id="2" pos="302" userDrawn="1">
          <p15:clr>
            <a:srgbClr val="A4A3A4"/>
          </p15:clr>
        </p15:guide>
        <p15:guide id="4" pos="7401" userDrawn="1">
          <p15:clr>
            <a:srgbClr val="A4A3A4"/>
          </p15:clr>
        </p15:guide>
        <p15:guide id="5" orient="horz" pos="3725" userDrawn="1">
          <p15:clr>
            <a:srgbClr val="A4A3A4"/>
          </p15:clr>
        </p15:guide>
        <p15:guide id="6" orient="horz" pos="3249" userDrawn="1">
          <p15:clr>
            <a:srgbClr val="A4A3A4"/>
          </p15:clr>
        </p15:guide>
        <p15:guide id="10" pos="1844" userDrawn="1">
          <p15:clr>
            <a:srgbClr val="A4A3A4"/>
          </p15:clr>
        </p15:guide>
        <p15:guide id="14" pos="3318" userDrawn="1">
          <p15:clr>
            <a:srgbClr val="A4A3A4"/>
          </p15:clr>
        </p15:guide>
        <p15:guide id="15" pos="4747" userDrawn="1">
          <p15:clr>
            <a:srgbClr val="A4A3A4"/>
          </p15:clr>
        </p15:guide>
        <p15:guide id="16" pos="6040" userDrawn="1">
          <p15:clr>
            <a:srgbClr val="A4A3A4"/>
          </p15:clr>
        </p15:guide>
        <p15:guide id="17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нашкина Екатерина Борисовна" initials="АЕБ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3C78"/>
    <a:srgbClr val="ECF5FB"/>
    <a:srgbClr val="E1EEFF"/>
    <a:srgbClr val="86C3E9"/>
    <a:srgbClr val="FC22C3"/>
    <a:srgbClr val="37AFA9"/>
    <a:srgbClr val="FEB0B2"/>
    <a:srgbClr val="499FD1"/>
    <a:srgbClr val="0361A5"/>
    <a:srgbClr val="008A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34" autoAdjust="0"/>
    <p:restoredTop sz="94302" autoAdjust="0"/>
  </p:normalViewPr>
  <p:slideViewPr>
    <p:cSldViewPr snapToGrid="0">
      <p:cViewPr varScale="1">
        <p:scale>
          <a:sx n="80" d="100"/>
          <a:sy n="80" d="100"/>
        </p:scale>
        <p:origin x="696" y="84"/>
      </p:cViewPr>
      <p:guideLst>
        <p:guide orient="horz" pos="436"/>
        <p:guide pos="302"/>
        <p:guide pos="7401"/>
        <p:guide orient="horz" pos="3725"/>
        <p:guide orient="horz" pos="3249"/>
        <p:guide pos="1844"/>
        <p:guide pos="3318"/>
        <p:guide pos="4747"/>
        <p:guide pos="604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99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575" cy="498475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4451" y="1"/>
            <a:ext cx="2949575" cy="498475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5E1740E6-FAAD-458E-8F70-076CE730AACD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5626"/>
            <a:ext cx="2949575" cy="4984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4451" y="9445626"/>
            <a:ext cx="2949575" cy="4984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6A9B7E29-9827-4036-968E-B9C584E75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6846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099" cy="498932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940" y="0"/>
            <a:ext cx="2949099" cy="498932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DDBF8789-1979-4371-9085-ABA0C510A7FF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85599"/>
            <a:ext cx="5444490" cy="3915489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5170"/>
            <a:ext cx="2949099" cy="498931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940" y="9445170"/>
            <a:ext cx="2949099" cy="498931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8BBC4957-3E6D-44F6-80D1-E054D6E6E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781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Титульный слайд">
  <p:cSld name="2_Титульный слайд">
    <p:bg>
      <p:bgPr>
        <a:solidFill>
          <a:srgbClr val="F4F8FA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oogle Shape;40;p57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447338" y="8731"/>
            <a:ext cx="1752600" cy="116840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57"/>
          <p:cNvSpPr/>
          <p:nvPr/>
        </p:nvSpPr>
        <p:spPr>
          <a:xfrm>
            <a:off x="479425" y="6445712"/>
            <a:ext cx="3006571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000">
                <a:solidFill>
                  <a:srgbClr val="233C78"/>
                </a:solidFill>
                <a:latin typeface="Calibri"/>
                <a:ea typeface="Calibri"/>
                <a:cs typeface="Calibri"/>
                <a:sym typeface="Calibri"/>
              </a:rPr>
              <a:t>©  Издательство «Просвещение», 2024</a:t>
            </a:r>
            <a:endParaRPr/>
          </a:p>
        </p:txBody>
      </p:sp>
      <p:sp>
        <p:nvSpPr>
          <p:cNvPr id="42" name="Google Shape;42;p57"/>
          <p:cNvSpPr txBox="1"/>
          <p:nvPr/>
        </p:nvSpPr>
        <p:spPr>
          <a:xfrm>
            <a:off x="11323638" y="485775"/>
            <a:ext cx="460375" cy="214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33C78"/>
              </a:buClr>
              <a:buSzPts val="1400"/>
              <a:buFont typeface="Calibri"/>
              <a:buNone/>
            </a:pPr>
            <a:fld id="{00000000-1234-1234-1234-123412341234}" type="slidenum">
              <a:rPr lang="ru-RU" sz="1400" b="1">
                <a:solidFill>
                  <a:srgbClr val="233C7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400" b="1">
              <a:solidFill>
                <a:srgbClr val="233C7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" name="Google Shape;43;p57"/>
          <p:cNvPicPr preferRelativeResize="0"/>
          <p:nvPr/>
        </p:nvPicPr>
        <p:blipFill rotWithShape="1">
          <a:blip r:embed="rId3">
            <a:alphaModFix/>
          </a:blip>
          <a:srcRect r="65863" b="-13113"/>
          <a:stretch/>
        </p:blipFill>
        <p:spPr>
          <a:xfrm>
            <a:off x="9245948" y="6046950"/>
            <a:ext cx="1513015" cy="572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57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1676400"/>
            <a:ext cx="996950" cy="198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57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328400" y="3968750"/>
            <a:ext cx="863600" cy="175895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57"/>
          <p:cNvSpPr txBox="1">
            <a:spLocks noGrp="1"/>
          </p:cNvSpPr>
          <p:nvPr>
            <p:ph type="sldNum" idx="12"/>
          </p:nvPr>
        </p:nvSpPr>
        <p:spPr>
          <a:xfrm>
            <a:off x="11409045" y="6333134"/>
            <a:ext cx="731700" cy="525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0" name="Прямоугольник 7"/>
          <p:cNvSpPr/>
          <p:nvPr userDrawn="1"/>
        </p:nvSpPr>
        <p:spPr bwMode="auto">
          <a:xfrm>
            <a:off x="5896266" y="6442524"/>
            <a:ext cx="3994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fld id="{C8B0588C-5D01-654B-9A15-2A6BDD1112E5}" type="slidenum">
              <a:rPr lang="ru-RU" sz="1400" b="1">
                <a:solidFill>
                  <a:srgbClr val="233C78"/>
                </a:solidFill>
                <a:latin typeface="Calibri"/>
                <a:ea typeface="+mn-ea"/>
                <a:cs typeface="+mn-cs"/>
              </a:rPr>
              <a:t>‹#›</a:t>
            </a:fld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857826" y="5999759"/>
            <a:ext cx="8667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753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3470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" t="1522" r="488" b="7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9513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" t="63841" r="79396" b="723"/>
          <a:stretch>
            <a:fillRect/>
          </a:stretch>
        </p:blipFill>
        <p:spPr>
          <a:xfrm>
            <a:off x="0" y="4371975"/>
            <a:ext cx="2459038" cy="248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80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56" t="1522" r="488" b="41908"/>
          <a:stretch>
            <a:fillRect/>
          </a:stretch>
        </p:blipFill>
        <p:spPr>
          <a:xfrm>
            <a:off x="8201024" y="0"/>
            <a:ext cx="3990975" cy="396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96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56" t="1522" r="488" b="41908"/>
          <a:stretch>
            <a:fillRect/>
          </a:stretch>
        </p:blipFill>
        <p:spPr>
          <a:xfrm>
            <a:off x="8201994" y="997527"/>
            <a:ext cx="3990975" cy="39687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56" t="1522" r="488" b="41908"/>
          <a:stretch>
            <a:fillRect/>
          </a:stretch>
        </p:blipFill>
        <p:spPr>
          <a:xfrm rot="10800000">
            <a:off x="0" y="997527"/>
            <a:ext cx="3990975" cy="396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2240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4" name="Straight Connector 7"/>
          <p:cNvCxnSpPr/>
          <p:nvPr/>
        </p:nvCxnSpPr>
        <p:spPr bwMode="auto"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1298448" y="2560320"/>
            <a:ext cx="4718304" cy="3310127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81344" y="2560320"/>
            <a:ext cx="4718304" cy="3310127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018DADB-8B59-4AFE-9BE9-5D45F1646E26}" type="datetimeFigureOut">
              <a:rPr lang="ru-RU">
                <a:solidFill>
                  <a:prstClr val="black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15.11.2024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A9230AF-8A3A-4A91-8900-83BD7EB07807}" type="slidenum">
              <a:rPr lang="ru-RU">
                <a:solidFill>
                  <a:prstClr val="black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6205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841498" y="60705"/>
            <a:ext cx="6509003" cy="482600"/>
          </a:xfrm>
          <a:prstGeom prst="rect">
            <a:avLst/>
          </a:prstGeom>
        </p:spPr>
        <p:txBody>
          <a:bodyPr lIns="0" tIns="0" rIns="0" bIns="0"/>
          <a:lstStyle>
            <a:lvl1pPr>
              <a:defRPr sz="3000" b="1" i="0">
                <a:solidFill>
                  <a:srgbClr val="28458D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840992" y="1969007"/>
            <a:ext cx="8525510" cy="4025265"/>
          </a:xfrm>
          <a:prstGeom prst="rect">
            <a:avLst/>
          </a:prstGeom>
        </p:spPr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11/15/2024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78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8198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9209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" t="1522" r="488" b="7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467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" t="63841" r="79396" b="723"/>
          <a:stretch>
            <a:fillRect/>
          </a:stretch>
        </p:blipFill>
        <p:spPr>
          <a:xfrm>
            <a:off x="0" y="4371975"/>
            <a:ext cx="2459038" cy="248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814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56" t="1522" r="488" b="41908"/>
          <a:stretch>
            <a:fillRect/>
          </a:stretch>
        </p:blipFill>
        <p:spPr>
          <a:xfrm>
            <a:off x="8201024" y="0"/>
            <a:ext cx="3990975" cy="396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174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56" t="1522" r="488" b="41908"/>
          <a:stretch>
            <a:fillRect/>
          </a:stretch>
        </p:blipFill>
        <p:spPr>
          <a:xfrm>
            <a:off x="8201994" y="997527"/>
            <a:ext cx="3990975" cy="39687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56" t="1522" r="488" b="41908"/>
          <a:stretch>
            <a:fillRect/>
          </a:stretch>
        </p:blipFill>
        <p:spPr>
          <a:xfrm rot="10800000">
            <a:off x="0" y="997527"/>
            <a:ext cx="3990975" cy="396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491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4" name="Straight Connector 7"/>
          <p:cNvCxnSpPr/>
          <p:nvPr/>
        </p:nvCxnSpPr>
        <p:spPr bwMode="auto"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1298448" y="2560320"/>
            <a:ext cx="4718304" cy="3310127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81344" y="2560320"/>
            <a:ext cx="4718304" cy="3310127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018DADB-8B59-4AFE-9BE9-5D45F1646E26}" type="datetimeFigureOut">
              <a:rPr lang="ru-RU">
                <a:solidFill>
                  <a:prstClr val="black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15.11.2024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A9230AF-8A3A-4A91-8900-83BD7EB07807}" type="slidenum">
              <a:rPr lang="ru-RU">
                <a:solidFill>
                  <a:prstClr val="black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074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841498" y="60705"/>
            <a:ext cx="6509003" cy="482600"/>
          </a:xfrm>
          <a:prstGeom prst="rect">
            <a:avLst/>
          </a:prstGeom>
        </p:spPr>
        <p:txBody>
          <a:bodyPr lIns="0" tIns="0" rIns="0" bIns="0"/>
          <a:lstStyle>
            <a:lvl1pPr>
              <a:defRPr sz="3000" b="1" i="0">
                <a:solidFill>
                  <a:srgbClr val="28458D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840992" y="1969007"/>
            <a:ext cx="8525510" cy="4025265"/>
          </a:xfrm>
          <a:prstGeom prst="rect">
            <a:avLst/>
          </a:prstGeom>
        </p:spPr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11/15/2024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867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image" Target="../media/image6.emf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oleObject" Target="../embeddings/oleObject1.bin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9.png"/><Relationship Id="rId10" Type="http://schemas.openxmlformats.org/officeDocument/2006/relationships/tags" Target="../tags/tag1.xml"/><Relationship Id="rId4" Type="http://schemas.openxmlformats.org/officeDocument/2006/relationships/slideLayout" Target="../slideLayouts/slideLayout6.xml"/><Relationship Id="rId9" Type="http://schemas.openxmlformats.org/officeDocument/2006/relationships/vmlDrawing" Target="../drawings/vmlDrawing1.vml"/><Relationship Id="rId14" Type="http://schemas.openxmlformats.org/officeDocument/2006/relationships/image" Target="../media/image8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6.emf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oleObject" Target="../embeddings/oleObject2.bin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9.png"/><Relationship Id="rId10" Type="http://schemas.openxmlformats.org/officeDocument/2006/relationships/tags" Target="../tags/tag2.xml"/><Relationship Id="rId4" Type="http://schemas.openxmlformats.org/officeDocument/2006/relationships/slideLayout" Target="../slideLayouts/slideLayout13.xml"/><Relationship Id="rId9" Type="http://schemas.openxmlformats.org/officeDocument/2006/relationships/vmlDrawing" Target="../drawings/vmlDrawing2.vml"/><Relationship Id="rId1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1"/>
          <p:cNvSpPr txBox="1">
            <a:spLocks noGrp="1"/>
          </p:cNvSpPr>
          <p:nvPr>
            <p:ph type="sldNum" idx="12"/>
          </p:nvPr>
        </p:nvSpPr>
        <p:spPr>
          <a:xfrm>
            <a:off x="11409045" y="6333134"/>
            <a:ext cx="731700" cy="5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buNone/>
              <a:defRPr sz="1300">
                <a:solidFill>
                  <a:schemeClr val="tx1"/>
                </a:solidFill>
              </a:defRPr>
            </a:lvl1pPr>
            <a:lvl2pPr lvl="1" algn="r">
              <a:buNone/>
              <a:defRPr sz="1300">
                <a:solidFill>
                  <a:schemeClr val="tx1"/>
                </a:solidFill>
              </a:defRPr>
            </a:lvl2pPr>
            <a:lvl3pPr lvl="2" algn="r">
              <a:buNone/>
              <a:defRPr sz="1300">
                <a:solidFill>
                  <a:schemeClr val="tx1"/>
                </a:solidFill>
              </a:defRPr>
            </a:lvl3pPr>
            <a:lvl4pPr lvl="3" algn="r">
              <a:buNone/>
              <a:defRPr sz="1300">
                <a:solidFill>
                  <a:schemeClr val="tx1"/>
                </a:solidFill>
              </a:defRPr>
            </a:lvl4pPr>
            <a:lvl5pPr lvl="4" algn="r">
              <a:buNone/>
              <a:defRPr sz="1300">
                <a:solidFill>
                  <a:schemeClr val="tx1"/>
                </a:solidFill>
              </a:defRPr>
            </a:lvl5pPr>
            <a:lvl6pPr lvl="5" algn="r">
              <a:buNone/>
              <a:defRPr sz="1300">
                <a:solidFill>
                  <a:schemeClr val="tx1"/>
                </a:solidFill>
              </a:defRPr>
            </a:lvl6pPr>
            <a:lvl7pPr lvl="6" algn="r">
              <a:buNone/>
              <a:defRPr sz="1300">
                <a:solidFill>
                  <a:schemeClr val="tx1"/>
                </a:solidFill>
              </a:defRPr>
            </a:lvl7pPr>
            <a:lvl8pPr lvl="7" algn="r">
              <a:buNone/>
              <a:defRPr sz="1300">
                <a:solidFill>
                  <a:schemeClr val="tx1"/>
                </a:solidFill>
              </a:defRPr>
            </a:lvl8pPr>
            <a:lvl9pPr lvl="8" algn="r">
              <a:buNone/>
              <a:defRPr sz="1300">
                <a:solidFill>
                  <a:schemeClr val="tx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5772683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41" r:id="rId1"/>
    <p:sldLayoutId id="2147483812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10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Слайд think-cell" r:id="rId11" imgW="8890" imgH="8890" progId="TCLayout.ActiveDocument.1">
                  <p:embed/>
                </p:oleObj>
              </mc:Choice>
              <mc:Fallback>
                <p:oleObj name="Слайд think-cell" r:id="rId11" imgW="8890" imgH="889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Текст 1"/>
          <p:cNvSpPr txBox="1"/>
          <p:nvPr userDrawn="1"/>
        </p:nvSpPr>
        <p:spPr>
          <a:xfrm>
            <a:off x="11190288" y="499135"/>
            <a:ext cx="460375" cy="21431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 sz="700" kern="1200">
                <a:solidFill>
                  <a:srgbClr val="33333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5E693BC3-FA09-7141-A0E8-7BF7E26C7440}" type="slidenum">
              <a:rPr lang="ru-RU" sz="1400" b="1" smtClean="0">
                <a:solidFill>
                  <a:srgbClr val="233C78"/>
                </a:solidFill>
              </a:rPr>
              <a:pPr algn="r">
                <a:defRPr/>
              </a:pPr>
              <a:t>‹#›</a:t>
            </a:fld>
            <a:endParaRPr lang="ru-RU" sz="1400" b="1" dirty="0">
              <a:solidFill>
                <a:srgbClr val="233C78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3719" y="5951878"/>
            <a:ext cx="958671" cy="504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187" y="5951878"/>
            <a:ext cx="1083224" cy="504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238" y="5951878"/>
            <a:ext cx="1407821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200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10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10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Слайд think-cell" r:id="rId11" imgW="8890" imgH="8890" progId="TCLayout.ActiveDocument.1">
                  <p:embed/>
                </p:oleObj>
              </mc:Choice>
              <mc:Fallback>
                <p:oleObj name="Слайд think-cell" r:id="rId11" imgW="8890" imgH="889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Текст 1"/>
          <p:cNvSpPr txBox="1"/>
          <p:nvPr userDrawn="1"/>
        </p:nvSpPr>
        <p:spPr>
          <a:xfrm>
            <a:off x="11190288" y="499135"/>
            <a:ext cx="460375" cy="21431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 sz="700" kern="1200">
                <a:solidFill>
                  <a:srgbClr val="33333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5E693BC3-FA09-7141-A0E8-7BF7E26C7440}" type="slidenum">
              <a:rPr lang="ru-RU" sz="1400" b="1" smtClean="0">
                <a:solidFill>
                  <a:srgbClr val="233C78"/>
                </a:solidFill>
              </a:rPr>
              <a:pPr algn="r">
                <a:defRPr/>
              </a:pPr>
              <a:t>‹#›</a:t>
            </a:fld>
            <a:endParaRPr lang="ru-RU" sz="1400" b="1" dirty="0">
              <a:solidFill>
                <a:srgbClr val="233C78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3719" y="5951878"/>
            <a:ext cx="958671" cy="504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187" y="5951878"/>
            <a:ext cx="1083224" cy="504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238" y="5951878"/>
            <a:ext cx="1407821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0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1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41DC6F8-F2BB-101A-0372-59E3EB3F9C81}"/>
              </a:ext>
            </a:extLst>
          </p:cNvPr>
          <p:cNvSpPr txBox="1"/>
          <p:nvPr/>
        </p:nvSpPr>
        <p:spPr>
          <a:xfrm>
            <a:off x="373626" y="153007"/>
            <a:ext cx="11415251" cy="1639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МИНИСТЕРСТВО ОБРАЗОВАНИЯ И НАУКИ ЧЕЧЕНСКОЙ РЕСПУБЛИКИ</a:t>
            </a:r>
            <a:endParaRPr lang="en-US" sz="1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ГОСУДАРСТВЕННОЕ БЮДЖЕТНОЕ УЧРЕЖДЕНИЕ</a:t>
            </a:r>
            <a:endParaRPr lang="en-US" sz="1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ДОПОЛНИТЕЛЬНОГО ПРОФЕССИОНАЛЬНОГО ОБРАЗОВАНИЯ</a:t>
            </a:r>
            <a:endParaRPr lang="en-US" sz="1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«ИНСТИТУТ РАЗВИТИЯ ОБРАЗОВАНИЯ ЧЕЧЕНСКОЙ РЕСПУБЛИКИ»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</a:t>
            </a:r>
            <a:endParaRPr lang="en-US" sz="1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2E4E567-2A0B-4D4C-2B9B-F135DABB280F}"/>
              </a:ext>
            </a:extLst>
          </p:cNvPr>
          <p:cNvSpPr txBox="1"/>
          <p:nvPr/>
        </p:nvSpPr>
        <p:spPr>
          <a:xfrm>
            <a:off x="2846437" y="1970844"/>
            <a:ext cx="6096000" cy="32758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Алгоритм работы </a:t>
            </a:r>
            <a:endParaRPr lang="en-US" sz="3200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учителя начальных классов</a:t>
            </a:r>
            <a:endParaRPr lang="en-US" sz="3200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рамках реализации </a:t>
            </a:r>
            <a:endParaRPr lang="en-US" sz="3200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проекта «</a:t>
            </a:r>
            <a:r>
              <a:rPr lang="ru-RU" sz="3200" b="1" i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ПРОчтение</a:t>
            </a:r>
            <a:r>
              <a:rPr lang="ru-RU" sz="32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sz="3200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FBD02FC-78F9-331E-3E53-1B1AC1AF6B69}"/>
              </a:ext>
            </a:extLst>
          </p:cNvPr>
          <p:cNvSpPr txBox="1"/>
          <p:nvPr/>
        </p:nvSpPr>
        <p:spPr>
          <a:xfrm>
            <a:off x="5201263" y="5931961"/>
            <a:ext cx="1386348" cy="644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г. Грозный</a:t>
            </a:r>
            <a:endParaRPr lang="ru-RU" sz="1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2024</a:t>
            </a:r>
            <a:endParaRPr lang="en-US" sz="1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Профессор женский контур">
            <a:extLst>
              <a:ext uri="{FF2B5EF4-FFF2-40B4-BE49-F238E27FC236}">
                <a16:creationId xmlns:a16="http://schemas.microsoft.com/office/drawing/2014/main" xmlns="" id="{4732A31E-5ADE-7AD7-3A1B-FD8222CDD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86581" y="1872521"/>
            <a:ext cx="976053" cy="976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1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: пятиугольник 1">
            <a:extLst>
              <a:ext uri="{FF2B5EF4-FFF2-40B4-BE49-F238E27FC236}">
                <a16:creationId xmlns:a16="http://schemas.microsoft.com/office/drawing/2014/main" xmlns="" id="{347E96BD-7CCE-E7FC-56AF-98BA331F9622}"/>
              </a:ext>
            </a:extLst>
          </p:cNvPr>
          <p:cNvSpPr/>
          <p:nvPr/>
        </p:nvSpPr>
        <p:spPr>
          <a:xfrm>
            <a:off x="245806" y="117987"/>
            <a:ext cx="10540181" cy="511277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Критерии оценивания работы по литературному чтению</a:t>
            </a:r>
            <a:endParaRPr lang="en-US" sz="28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E841E43B-18B2-D2DA-2922-C792940705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371423"/>
              </p:ext>
            </p:extLst>
          </p:nvPr>
        </p:nvGraphicFramePr>
        <p:xfrm>
          <a:off x="245807" y="737420"/>
          <a:ext cx="11739716" cy="6002594"/>
        </p:xfrm>
        <a:graphic>
          <a:graphicData uri="http://schemas.openxmlformats.org/drawingml/2006/table">
            <a:tbl>
              <a:tblPr firstRow="1" firstCol="1" bandRow="1"/>
              <a:tblGrid>
                <a:gridCol w="649800">
                  <a:extLst>
                    <a:ext uri="{9D8B030D-6E8A-4147-A177-3AD203B41FA5}">
                      <a16:colId xmlns:a16="http://schemas.microsoft.com/office/drawing/2014/main" xmlns="" val="3937649477"/>
                    </a:ext>
                  </a:extLst>
                </a:gridCol>
                <a:gridCol w="1178999">
                  <a:extLst>
                    <a:ext uri="{9D8B030D-6E8A-4147-A177-3AD203B41FA5}">
                      <a16:colId xmlns:a16="http://schemas.microsoft.com/office/drawing/2014/main" xmlns="" val="898695183"/>
                    </a:ext>
                  </a:extLst>
                </a:gridCol>
                <a:gridCol w="3165741">
                  <a:extLst>
                    <a:ext uri="{9D8B030D-6E8A-4147-A177-3AD203B41FA5}">
                      <a16:colId xmlns:a16="http://schemas.microsoft.com/office/drawing/2014/main" xmlns="" val="1828869180"/>
                    </a:ext>
                  </a:extLst>
                </a:gridCol>
                <a:gridCol w="6745176">
                  <a:extLst>
                    <a:ext uri="{9D8B030D-6E8A-4147-A177-3AD203B41FA5}">
                      <a16:colId xmlns:a16="http://schemas.microsoft.com/office/drawing/2014/main" xmlns="" val="134206688"/>
                    </a:ext>
                  </a:extLst>
                </a:gridCol>
              </a:tblGrid>
              <a:tr h="333700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en-US" sz="1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1" marR="31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en-US" sz="1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1" marR="31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Проверяемое умение</a:t>
                      </a:r>
                      <a:endParaRPr lang="en-US" sz="1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1" marR="31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Критерии оценивания</a:t>
                      </a:r>
                      <a:endParaRPr lang="en-US" sz="1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1" marR="31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2721607"/>
                  </a:ext>
                </a:extLst>
              </a:tr>
              <a:tr h="5668894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1" marR="31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3-4</a:t>
                      </a:r>
                      <a:endParaRPr lang="en-US" sz="1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1" marR="31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Составлять письменные высказывания на основе прочитанного текста на заданную тему по содержанию произведения для 3-х классов не менее 3-4 предложений, для 4-х классов- не менее 4-5 предложений.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1" marR="31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Соответствие теме, ее раскрытие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б.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высказывание соответствует теме, содержит правильные выводы.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б.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высказывание частично соответствует теме/частично раскрывает 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тему.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б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.- высказывание не соответствует теме.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Смысловая цельность.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б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.- высказывание характеризуется смысловой цельностью.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б.-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высказывание не обладает смысловой цельностью, не является 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логичным.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Выразительность и точность речи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б.-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высказывание отвечает требованиям выразительности речи и точности выбора языковых средств, речевые ошибки 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отсутствуют.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1.б.-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высказывание отвечает требованиям выразительности речи, но при этом допущены единичные речевые ошибки или небольшая неточность при выборе языковых средств.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б.-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высказывание отличается бедностью словаря, содержит речевые ошибки.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Максимальный балл – 5 баллов 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1" marR="31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761490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39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: пятиугольник 1">
            <a:extLst>
              <a:ext uri="{FF2B5EF4-FFF2-40B4-BE49-F238E27FC236}">
                <a16:creationId xmlns:a16="http://schemas.microsoft.com/office/drawing/2014/main" xmlns="" id="{30D6E60C-79B7-6FAE-5B96-2BCB4F84B358}"/>
              </a:ext>
            </a:extLst>
          </p:cNvPr>
          <p:cNvSpPr/>
          <p:nvPr/>
        </p:nvSpPr>
        <p:spPr>
          <a:xfrm>
            <a:off x="245806" y="117987"/>
            <a:ext cx="10540181" cy="511277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Перевод баллов в отметки по пятибалльной шкале</a:t>
            </a:r>
            <a:endParaRPr lang="en-US" sz="28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014AE378-9AA5-BD6E-533F-661F656B38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304206"/>
              </p:ext>
            </p:extLst>
          </p:nvPr>
        </p:nvGraphicFramePr>
        <p:xfrm>
          <a:off x="353961" y="1167770"/>
          <a:ext cx="7246375" cy="1956755"/>
        </p:xfrm>
        <a:graphic>
          <a:graphicData uri="http://schemas.openxmlformats.org/drawingml/2006/table">
            <a:tbl>
              <a:tblPr firstRow="1" firstCol="1" bandRow="1"/>
              <a:tblGrid>
                <a:gridCol w="3726426">
                  <a:extLst>
                    <a:ext uri="{9D8B030D-6E8A-4147-A177-3AD203B41FA5}">
                      <a16:colId xmlns:a16="http://schemas.microsoft.com/office/drawing/2014/main" xmlns="" val="2598256493"/>
                    </a:ext>
                  </a:extLst>
                </a:gridCol>
                <a:gridCol w="3519949">
                  <a:extLst>
                    <a:ext uri="{9D8B030D-6E8A-4147-A177-3AD203B41FA5}">
                      <a16:colId xmlns:a16="http://schemas.microsoft.com/office/drawing/2014/main" xmlns="" val="2428279290"/>
                    </a:ext>
                  </a:extLst>
                </a:gridCol>
              </a:tblGrid>
              <a:tr h="3367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баллов</a:t>
                      </a:r>
                      <a:endParaRPr lang="en-US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Отметка</a:t>
                      </a:r>
                      <a:endParaRPr lang="en-US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80909563"/>
                  </a:ext>
                </a:extLst>
              </a:tr>
              <a:tr h="3367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б.</a:t>
                      </a:r>
                      <a:endParaRPr lang="en-US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21507936"/>
                  </a:ext>
                </a:extLst>
              </a:tr>
              <a:tr h="3367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б.</a:t>
                      </a:r>
                      <a:endParaRPr lang="en-US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33733161"/>
                  </a:ext>
                </a:extLst>
              </a:tr>
              <a:tr h="3367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б.</a:t>
                      </a:r>
                      <a:endParaRPr lang="en-US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29397251"/>
                  </a:ext>
                </a:extLst>
              </a:tr>
              <a:tr h="3367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0-2 б.</a:t>
                      </a:r>
                      <a:endParaRPr lang="en-US" sz="2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4131155"/>
                  </a:ext>
                </a:extLst>
              </a:tr>
            </a:tbl>
          </a:graphicData>
        </a:graphic>
      </p:graphicFrame>
      <p:sp>
        <p:nvSpPr>
          <p:cNvPr id="4" name="Свиток: вертикальный 3">
            <a:extLst>
              <a:ext uri="{FF2B5EF4-FFF2-40B4-BE49-F238E27FC236}">
                <a16:creationId xmlns:a16="http://schemas.microsoft.com/office/drawing/2014/main" xmlns="" id="{15C71CD4-656C-8C60-7BAE-9E81E5FAD9DA}"/>
              </a:ext>
            </a:extLst>
          </p:cNvPr>
          <p:cNvSpPr/>
          <p:nvPr/>
        </p:nvSpPr>
        <p:spPr>
          <a:xfrm>
            <a:off x="7895304" y="845573"/>
            <a:ext cx="4119716" cy="3647769"/>
          </a:xfrm>
          <a:prstGeom prst="vertic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 оценивании работы следует учитывать объем высказывания, если он не соответствует норме, то количество полученных баллов уменьшается на один</a:t>
            </a:r>
            <a:r>
              <a:rPr lang="ru-RU" sz="18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5" name="Свиток: горизонтальный 4">
            <a:extLst>
              <a:ext uri="{FF2B5EF4-FFF2-40B4-BE49-F238E27FC236}">
                <a16:creationId xmlns:a16="http://schemas.microsoft.com/office/drawing/2014/main" xmlns="" id="{F1B84855-118C-403C-ECDB-B25DDAD81DAC}"/>
              </a:ext>
            </a:extLst>
          </p:cNvPr>
          <p:cNvSpPr/>
          <p:nvPr/>
        </p:nvSpPr>
        <p:spPr>
          <a:xfrm>
            <a:off x="299883" y="3367359"/>
            <a:ext cx="7354530" cy="2910348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конце 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четверти / триместра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отметки, выставленные в тетради,  суммируются, выводится средний балл и выставляется в журнал (в колонке) </a:t>
            </a:r>
            <a:r>
              <a:rPr lang="ru-RU" sz="240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 </a:t>
            </a:r>
            <a:r>
              <a:rPr lang="ru-RU" sz="240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четвертной / триместровой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отметкой. 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Восклицательный знак со сплошной заливкой">
            <a:extLst>
              <a:ext uri="{FF2B5EF4-FFF2-40B4-BE49-F238E27FC236}">
                <a16:creationId xmlns:a16="http://schemas.microsoft.com/office/drawing/2014/main" xmlns="" id="{48FA4C62-1948-A4D9-51F4-C355BFC71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86812" y="4385282"/>
            <a:ext cx="578074" cy="61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1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: пятиугольник 2">
            <a:extLst>
              <a:ext uri="{FF2B5EF4-FFF2-40B4-BE49-F238E27FC236}">
                <a16:creationId xmlns:a16="http://schemas.microsoft.com/office/drawing/2014/main" xmlns="" id="{3126DFA6-2714-59F8-AE27-3527E0342FA5}"/>
              </a:ext>
            </a:extLst>
          </p:cNvPr>
          <p:cNvSpPr/>
          <p:nvPr/>
        </p:nvSpPr>
        <p:spPr>
          <a:xfrm>
            <a:off x="314632" y="265471"/>
            <a:ext cx="11493910" cy="1307690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Цель: 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Совершенствование приемов формирования у обучающихся 3-х и 4-х классов умений (учебных действий) по русскому языку и литературному чтению: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xmlns="" id="{13CA7FC3-6821-B679-76E0-1E3F3E648606}"/>
              </a:ext>
            </a:extLst>
          </p:cNvPr>
          <p:cNvSpPr/>
          <p:nvPr/>
        </p:nvSpPr>
        <p:spPr>
          <a:xfrm rot="10800000" flipV="1">
            <a:off x="280219" y="1671483"/>
            <a:ext cx="11562736" cy="2340078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4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правильно списывать слова, предложения, тексты объёмом не менее 50 слов и не более 70 слов (для обучающихся 3-х классов);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4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правильно списывать слова, предложения, тексты объёмом не менее 70 слов и не более 85 слов (для обучающихся 4-х классов);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Свиток: горизонтальный 4">
            <a:extLst>
              <a:ext uri="{FF2B5EF4-FFF2-40B4-BE49-F238E27FC236}">
                <a16:creationId xmlns:a16="http://schemas.microsoft.com/office/drawing/2014/main" xmlns="" id="{8899C8CE-9A16-7469-CE9E-3DC3D0C67B07}"/>
              </a:ext>
            </a:extLst>
          </p:cNvPr>
          <p:cNvSpPr/>
          <p:nvPr/>
        </p:nvSpPr>
        <p:spPr>
          <a:xfrm rot="10800000" flipV="1">
            <a:off x="314632" y="3608438"/>
            <a:ext cx="11562736" cy="3490452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составлять письменные высказывания на основе прочитанного текста на заданную тему по содержанию произведения не менее 3-4 предложений (для обучающихся 3-х классов);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составлять письменные высказывания на основе прочитанного текста на заданную тему по содержанию произведения не менее 4-5 предложений (для обучающихся 4-х классов).   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65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: пятиугольник 1">
            <a:extLst>
              <a:ext uri="{FF2B5EF4-FFF2-40B4-BE49-F238E27FC236}">
                <a16:creationId xmlns:a16="http://schemas.microsoft.com/office/drawing/2014/main" xmlns="" id="{58E2817E-B42B-661C-5200-5E88D2BE9413}"/>
              </a:ext>
            </a:extLst>
          </p:cNvPr>
          <p:cNvSpPr/>
          <p:nvPr/>
        </p:nvSpPr>
        <p:spPr>
          <a:xfrm>
            <a:off x="245806" y="117987"/>
            <a:ext cx="11493910" cy="511277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по содержанию работы учителя начальных классов</a:t>
            </a:r>
            <a:endParaRPr lang="en-US" sz="28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5472687-B6F3-7685-594D-7F51145C932A}"/>
              </a:ext>
            </a:extLst>
          </p:cNvPr>
          <p:cNvSpPr txBox="1"/>
          <p:nvPr/>
        </p:nvSpPr>
        <p:spPr>
          <a:xfrm>
            <a:off x="188900" y="948415"/>
            <a:ext cx="5083277" cy="204876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выполнения дополнительных работ по русскому языку и литературному чтению ученики должны иметь следующее количество тетрадей:</a:t>
            </a:r>
            <a:endParaRPr lang="en-US" sz="2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xmlns="" id="{74B71457-F73B-88F9-2482-87AC3A7A31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631182"/>
              </p:ext>
            </p:extLst>
          </p:nvPr>
        </p:nvGraphicFramePr>
        <p:xfrm>
          <a:off x="6612898" y="1177054"/>
          <a:ext cx="5274302" cy="1747954"/>
        </p:xfrm>
        <a:graphic>
          <a:graphicData uri="http://schemas.openxmlformats.org/drawingml/2006/table">
            <a:tbl>
              <a:tblPr firstRow="1" firstCol="1" bandRow="1"/>
              <a:tblGrid>
                <a:gridCol w="869450">
                  <a:extLst>
                    <a:ext uri="{9D8B030D-6E8A-4147-A177-3AD203B41FA5}">
                      <a16:colId xmlns:a16="http://schemas.microsoft.com/office/drawing/2014/main" xmlns="" val="4257502035"/>
                    </a:ext>
                  </a:extLst>
                </a:gridCol>
                <a:gridCol w="2399071">
                  <a:extLst>
                    <a:ext uri="{9D8B030D-6E8A-4147-A177-3AD203B41FA5}">
                      <a16:colId xmlns:a16="http://schemas.microsoft.com/office/drawing/2014/main" xmlns="" val="445993287"/>
                    </a:ext>
                  </a:extLst>
                </a:gridCol>
                <a:gridCol w="2005781">
                  <a:extLst>
                    <a:ext uri="{9D8B030D-6E8A-4147-A177-3AD203B41FA5}">
                      <a16:colId xmlns:a16="http://schemas.microsoft.com/office/drawing/2014/main" xmlns="" val="2392870800"/>
                    </a:ext>
                  </a:extLst>
                </a:gridCol>
              </a:tblGrid>
              <a:tr h="54784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3-4 классы</a:t>
                      </a:r>
                      <a:endParaRPr lang="en-US" sz="20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71331743"/>
                  </a:ext>
                </a:extLst>
              </a:tr>
              <a:tr h="54784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</a:pPr>
                      <a:r>
                        <a:rPr lang="ru-RU" sz="20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en-US" sz="20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тетрадь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81488595"/>
                  </a:ext>
                </a:extLst>
              </a:tr>
              <a:tr h="54784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</a:pPr>
                      <a:r>
                        <a:rPr lang="ru-RU" sz="20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Литературное чтение</a:t>
                      </a:r>
                      <a:endParaRPr lang="en-US" sz="20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1 тетрадь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2294437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9B022E8-24BD-B6EF-3219-E4C9C8FC5423}"/>
              </a:ext>
            </a:extLst>
          </p:cNvPr>
          <p:cNvSpPr txBox="1"/>
          <p:nvPr/>
        </p:nvSpPr>
        <p:spPr>
          <a:xfrm>
            <a:off x="188900" y="3224773"/>
            <a:ext cx="5083277" cy="293452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Обучающиеся пользуются стандартными тетрадями в широкую линию, состоящими из 12–18 листов. 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Тетрадь по предмету должна иметь аккуратный внешний вид. На ее обложке (первой странице) делается следующая запись: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Стрелка вправо контур">
            <a:extLst>
              <a:ext uri="{FF2B5EF4-FFF2-40B4-BE49-F238E27FC236}">
                <a16:creationId xmlns:a16="http://schemas.microsoft.com/office/drawing/2014/main" xmlns="" id="{AC3F9E56-8A8C-1050-CB80-CC01896FFC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555933" y="1545884"/>
            <a:ext cx="962854" cy="637008"/>
          </a:xfrm>
          <a:prstGeom prst="rect">
            <a:avLst/>
          </a:prstGeom>
        </p:spPr>
      </p:pic>
      <p:pic>
        <p:nvPicPr>
          <p:cNvPr id="14" name="Рисунок 13" descr="Стрелка вправо контур">
            <a:extLst>
              <a:ext uri="{FF2B5EF4-FFF2-40B4-BE49-F238E27FC236}">
                <a16:creationId xmlns:a16="http://schemas.microsoft.com/office/drawing/2014/main" xmlns="" id="{9637AC07-9CE2-5F1B-3D71-0742D8F1D3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555933" y="4373529"/>
            <a:ext cx="894028" cy="63700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C74316A-8AC5-8F99-3793-4F9910A74E5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839" t="6093" r="14018" b="6608"/>
          <a:stretch/>
        </p:blipFill>
        <p:spPr>
          <a:xfrm>
            <a:off x="6612898" y="3118991"/>
            <a:ext cx="2949677" cy="31460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C30B3CE-EC0F-516D-9726-EABDBFF36A4F}"/>
              </a:ext>
            </a:extLst>
          </p:cNvPr>
          <p:cNvSpPr txBox="1"/>
          <p:nvPr/>
        </p:nvSpPr>
        <p:spPr>
          <a:xfrm>
            <a:off x="7716236" y="3299183"/>
            <a:ext cx="4195545" cy="278569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algn="just">
              <a:lnSpc>
                <a:spcPct val="107000"/>
              </a:lnSpc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Тетрадь для </a:t>
            </a:r>
            <a:endParaRPr lang="en-US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дополнительных работ</a:t>
            </a:r>
            <a:endParaRPr lang="en-US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по __________________</a:t>
            </a:r>
            <a:endParaRPr lang="en-US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ученика(</a:t>
            </a:r>
            <a:r>
              <a:rPr lang="ru-RU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цы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___________класса</a:t>
            </a:r>
            <a:endParaRPr lang="en-US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МБОУ «…………….»</a:t>
            </a:r>
            <a:endParaRPr lang="en-US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Фамилия____ Имя_____</a:t>
            </a:r>
            <a:endParaRPr lang="en-US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17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: пятиугольник 1">
            <a:extLst>
              <a:ext uri="{FF2B5EF4-FFF2-40B4-BE49-F238E27FC236}">
                <a16:creationId xmlns:a16="http://schemas.microsoft.com/office/drawing/2014/main" xmlns="" id="{08629BDE-CA99-BDFD-F14D-7009DB39071A}"/>
              </a:ext>
            </a:extLst>
          </p:cNvPr>
          <p:cNvSpPr/>
          <p:nvPr/>
        </p:nvSpPr>
        <p:spPr>
          <a:xfrm>
            <a:off x="211393" y="72269"/>
            <a:ext cx="11493910" cy="825910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дополнительных работ по русскому языку осуществляется один раз в неделю.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Свиток: горизонтальный 2">
            <a:extLst>
              <a:ext uri="{FF2B5EF4-FFF2-40B4-BE49-F238E27FC236}">
                <a16:creationId xmlns:a16="http://schemas.microsoft.com/office/drawing/2014/main" xmlns="" id="{7B6E5431-C676-B877-E738-04431F9A0844}"/>
              </a:ext>
            </a:extLst>
          </p:cNvPr>
          <p:cNvSpPr/>
          <p:nvPr/>
        </p:nvSpPr>
        <p:spPr>
          <a:xfrm>
            <a:off x="216309" y="739388"/>
            <a:ext cx="11493910" cy="2139990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понедельник обучающимся 3-х и 4-х классов в качестве домашней письменной работы учитель выдает на карточках единый текст для списывания  (приложение №1) </a:t>
            </a:r>
            <a:r>
              <a:rPr lang="ru-RU" sz="24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объемом не менее 50 слов и не более 70 слов для 3-х классов, объемом не менее 70 слов и не более 85 слов для 4-х классов.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xmlns="" id="{6BBB65CF-AF32-DC92-C706-D4BF08898BBF}"/>
              </a:ext>
            </a:extLst>
          </p:cNvPr>
          <p:cNvSpPr/>
          <p:nvPr/>
        </p:nvSpPr>
        <p:spPr>
          <a:xfrm>
            <a:off x="206477" y="2667985"/>
            <a:ext cx="11464412" cy="2261419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 рекомендуется в этот день выдавать обучающимся более одной домашней письменной работы по русскому языку, при необходимости можно выдать дополнительное домашнее задание в устной форме по изученной теме: выучить правило и т.д.. </a:t>
            </a:r>
            <a:endParaRPr lang="en-US" sz="2400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Восклицательный знак со сплошной заливкой">
            <a:extLst>
              <a:ext uri="{FF2B5EF4-FFF2-40B4-BE49-F238E27FC236}">
                <a16:creationId xmlns:a16="http://schemas.microsoft.com/office/drawing/2014/main" xmlns="" id="{4A6BD85A-BE30-8D8B-587A-4FE73B0C0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-127819" y="3347885"/>
            <a:ext cx="914400" cy="914400"/>
          </a:xfrm>
          <a:prstGeom prst="rect">
            <a:avLst/>
          </a:prstGeom>
        </p:spPr>
      </p:pic>
      <p:sp>
        <p:nvSpPr>
          <p:cNvPr id="9" name="Свиток: горизонтальный 8">
            <a:extLst>
              <a:ext uri="{FF2B5EF4-FFF2-40B4-BE49-F238E27FC236}">
                <a16:creationId xmlns:a16="http://schemas.microsoft.com/office/drawing/2014/main" xmlns="" id="{0AEC0A32-8360-04E0-B437-23CE90660A1C}"/>
              </a:ext>
            </a:extLst>
          </p:cNvPr>
          <p:cNvSpPr/>
          <p:nvPr/>
        </p:nvSpPr>
        <p:spPr>
          <a:xfrm>
            <a:off x="221225" y="4718010"/>
            <a:ext cx="11434915" cy="2139990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 следующему учебному занятию работа детьми должна быть выполнена и сдана на проверку. Учитель проверяет работы обучающихся, выставляет отметки в тетради в соответствии с критериями оценивания и выдает тетради обучающимся в следующий понедельник для выполнения новой работы. 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7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виток: горизонтальный 1">
            <a:extLst>
              <a:ext uri="{FF2B5EF4-FFF2-40B4-BE49-F238E27FC236}">
                <a16:creationId xmlns:a16="http://schemas.microsoft.com/office/drawing/2014/main" xmlns="" id="{3233FD7A-8E69-D8DF-FAE6-137C0CC9BF45}"/>
              </a:ext>
            </a:extLst>
          </p:cNvPr>
          <p:cNvSpPr/>
          <p:nvPr/>
        </p:nvSpPr>
        <p:spPr>
          <a:xfrm>
            <a:off x="258096" y="486697"/>
            <a:ext cx="11675807" cy="6240040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algn="just">
              <a:lnSpc>
                <a:spcPct val="107000"/>
              </a:lnSpc>
            </a:pP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1.Прочитай предложение и повтори его по памяти.</a:t>
            </a:r>
            <a:endParaRPr lang="en-US" sz="2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</a:pP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2.Прочитай предложение еще раз так, как оно написано.</a:t>
            </a:r>
            <a:endParaRPr lang="en-US" sz="2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</a:pP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3.Диктуй себе каждое слово по ходу записи предложения.</a:t>
            </a:r>
            <a:endParaRPr lang="en-US" sz="2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4.Проверь написанное. Прочитай каждое слово. Открой образец и сравни написанное с образцом. </a:t>
            </a:r>
            <a:endParaRPr lang="en-US" sz="2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</a:pPr>
            <a:endParaRPr lang="ru-RU" sz="2800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</a:pPr>
            <a:r>
              <a:rPr lang="ru-RU" sz="28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Р.</a:t>
            </a:r>
            <a:r>
              <a:rPr lang="en-US" sz="28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Списывание с готового образца - для списывания предлагается текст без пропуска букв и дополнительных заданий; цель списать правильно, без ошибок и искажений.</a:t>
            </a:r>
            <a:endParaRPr lang="en-US" sz="28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</a:pPr>
            <a:r>
              <a:rPr lang="ru-RU" sz="24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Стрелка: пятиугольник 2">
            <a:extLst>
              <a:ext uri="{FF2B5EF4-FFF2-40B4-BE49-F238E27FC236}">
                <a16:creationId xmlns:a16="http://schemas.microsoft.com/office/drawing/2014/main" xmlns="" id="{2F4E42AE-3BEC-3AE4-A230-C11E5AB475CF}"/>
              </a:ext>
            </a:extLst>
          </p:cNvPr>
          <p:cNvSpPr/>
          <p:nvPr/>
        </p:nvSpPr>
        <p:spPr>
          <a:xfrm>
            <a:off x="309716" y="131263"/>
            <a:ext cx="8411497" cy="825910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Сокращенный алгоритм списывания</a:t>
            </a:r>
          </a:p>
        </p:txBody>
      </p:sp>
    </p:spTree>
    <p:extLst>
      <p:ext uri="{BB962C8B-B14F-4D97-AF65-F5344CB8AC3E}">
        <p14:creationId xmlns:p14="http://schemas.microsoft.com/office/powerpoint/2010/main" val="400035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75E642B-FE2A-11F6-4A1C-940B34BAD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: пятиугольник 1">
            <a:extLst>
              <a:ext uri="{FF2B5EF4-FFF2-40B4-BE49-F238E27FC236}">
                <a16:creationId xmlns:a16="http://schemas.microsoft.com/office/drawing/2014/main" xmlns="" id="{0E51936C-EAB5-E73F-3837-08869DB33B2B}"/>
              </a:ext>
            </a:extLst>
          </p:cNvPr>
          <p:cNvSpPr/>
          <p:nvPr/>
        </p:nvSpPr>
        <p:spPr>
          <a:xfrm>
            <a:off x="211393" y="72269"/>
            <a:ext cx="11493910" cy="825910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дополнительных работ по литературному чтению осуществляется один раз в неделю.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Свиток: горизонтальный 2">
            <a:extLst>
              <a:ext uri="{FF2B5EF4-FFF2-40B4-BE49-F238E27FC236}">
                <a16:creationId xmlns:a16="http://schemas.microsoft.com/office/drawing/2014/main" xmlns="" id="{0F3DBA2D-EC3F-83BA-C5D2-89D5104B1E60}"/>
              </a:ext>
            </a:extLst>
          </p:cNvPr>
          <p:cNvSpPr/>
          <p:nvPr/>
        </p:nvSpPr>
        <p:spPr>
          <a:xfrm>
            <a:off x="117986" y="812055"/>
            <a:ext cx="11897033" cy="2530821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третьем уроке по литературному чтению в рамках текущей недели обучающимся 3-х и 4-х классов в качестве домашней письменной работы учитель выдает задание составить письменное высказывание на основе прочитанного текста на заданную тему в рамках текущего планирования. Письменное высказывание должно содержать для 3-х классов не менее 3-4 предложений, для 4-х классов- не менее 4-5 предложений. Объем и содержание текста для письменного высказывания учитель определяет самостоятельно. </a:t>
            </a:r>
            <a:endParaRPr lang="en-US" sz="2000" b="1" i="1" dirty="0">
              <a:solidFill>
                <a:srgbClr val="002060"/>
              </a:solidFill>
            </a:endParaRPr>
          </a:p>
        </p:txBody>
      </p:sp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xmlns="" id="{1E9A762F-0E81-A44E-EF18-53A7A642B97D}"/>
              </a:ext>
            </a:extLst>
          </p:cNvPr>
          <p:cNvSpPr/>
          <p:nvPr/>
        </p:nvSpPr>
        <p:spPr>
          <a:xfrm>
            <a:off x="117989" y="3256752"/>
            <a:ext cx="11867535" cy="1550917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 рекомендуется в этот день выдавать обучающимся более одной домашней письменной работы по литературному чтению, при необходимости можно выдать дополнительное домашнее задание в устной форме по изученной теме: выразительное чтение произведения, подготовиться к пересказу и т.д.. </a:t>
            </a:r>
            <a:endParaRPr lang="en-US" sz="2000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Восклицательный знак со сплошной заливкой">
            <a:extLst>
              <a:ext uri="{FF2B5EF4-FFF2-40B4-BE49-F238E27FC236}">
                <a16:creationId xmlns:a16="http://schemas.microsoft.com/office/drawing/2014/main" xmlns="" id="{D826F277-609C-FDF1-67A3-8B513461F5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-165122" y="3708883"/>
            <a:ext cx="743196" cy="743196"/>
          </a:xfrm>
          <a:prstGeom prst="rect">
            <a:avLst/>
          </a:prstGeom>
        </p:spPr>
      </p:pic>
      <p:sp>
        <p:nvSpPr>
          <p:cNvPr id="9" name="Свиток: горизонтальный 8">
            <a:extLst>
              <a:ext uri="{FF2B5EF4-FFF2-40B4-BE49-F238E27FC236}">
                <a16:creationId xmlns:a16="http://schemas.microsoft.com/office/drawing/2014/main" xmlns="" id="{F508CFE8-B404-436A-F19E-3AEBE1F93C24}"/>
              </a:ext>
            </a:extLst>
          </p:cNvPr>
          <p:cNvSpPr/>
          <p:nvPr/>
        </p:nvSpPr>
        <p:spPr>
          <a:xfrm>
            <a:off x="132735" y="4750609"/>
            <a:ext cx="11838041" cy="1901679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 следующему учебному занятию по литературному чтению работа детьми должна быть выполнена и сдана на проверку. Учитель проверяет работы обучающихся, выставляет отметки в тетради в соответствии с критериями оценивания и выдает тетради обучающимся на третьем уроке по литературному чтению в рамках текущей недели для выполнения новой работы.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03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D6C5131-9383-4818-BC1E-03A9312C35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149" t="12982" r="35313" b="8937"/>
          <a:stretch/>
        </p:blipFill>
        <p:spPr>
          <a:xfrm>
            <a:off x="9586258" y="1060914"/>
            <a:ext cx="1882006" cy="2591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1ED1E27-99FD-4C24-9E0D-8352C7FB3E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578" t="12295" r="34546" b="10390"/>
          <a:stretch/>
        </p:blipFill>
        <p:spPr>
          <a:xfrm>
            <a:off x="7567332" y="1001187"/>
            <a:ext cx="1882006" cy="2650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Свиток: горизонтальный 1">
            <a:extLst>
              <a:ext uri="{FF2B5EF4-FFF2-40B4-BE49-F238E27FC236}">
                <a16:creationId xmlns:a16="http://schemas.microsoft.com/office/drawing/2014/main" xmlns="" id="{A39C6E6E-1D26-6044-01F2-734E7CF1CD05}"/>
              </a:ext>
            </a:extLst>
          </p:cNvPr>
          <p:cNvSpPr/>
          <p:nvPr/>
        </p:nvSpPr>
        <p:spPr>
          <a:xfrm>
            <a:off x="170989" y="2450481"/>
            <a:ext cx="7154440" cy="1128059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автор относится к Рукодельнице и Ленивице? Почему ты так думаешь?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xmlns="" id="{67328A94-4BA3-27B4-E3E9-FC853F301E3E}"/>
              </a:ext>
            </a:extLst>
          </p:cNvPr>
          <p:cNvSpPr/>
          <p:nvPr/>
        </p:nvSpPr>
        <p:spPr>
          <a:xfrm>
            <a:off x="145687" y="1134680"/>
            <a:ext cx="7179742" cy="1225396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героев сказки, из-за которых происходили все несчастья. Почему они так поступали?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xmlns="" id="{1260864D-A166-885F-8236-2F69865D9752}"/>
              </a:ext>
            </a:extLst>
          </p:cNvPr>
          <p:cNvSpPr/>
          <p:nvPr/>
        </p:nvSpPr>
        <p:spPr>
          <a:xfrm>
            <a:off x="158338" y="3764335"/>
            <a:ext cx="11389608" cy="1033272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Соответствуют ли льстивые слова намерениям Лисицы? Как Лисице удалось достичь своей цели?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виток: горизонтальный 7">
            <a:extLst>
              <a:ext uri="{FF2B5EF4-FFF2-40B4-BE49-F238E27FC236}">
                <a16:creationId xmlns:a16="http://schemas.microsoft.com/office/drawing/2014/main" xmlns="" id="{1FEBA161-DA47-6ACE-A07D-EC1D966E004F}"/>
              </a:ext>
            </a:extLst>
          </p:cNvPr>
          <p:cNvSpPr/>
          <p:nvPr/>
        </p:nvSpPr>
        <p:spPr>
          <a:xfrm>
            <a:off x="157315" y="4797607"/>
            <a:ext cx="11389608" cy="729243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чем комичность ситуации? Что тебя в басне забавляет, смущает?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виток: горизонтальный 9">
            <a:extLst>
              <a:ext uri="{FF2B5EF4-FFF2-40B4-BE49-F238E27FC236}">
                <a16:creationId xmlns:a16="http://schemas.microsoft.com/office/drawing/2014/main" xmlns="" id="{D8A4C155-08E3-1D84-4BCB-E1B40E97CA12}"/>
              </a:ext>
            </a:extLst>
          </p:cNvPr>
          <p:cNvSpPr/>
          <p:nvPr/>
        </p:nvSpPr>
        <p:spPr>
          <a:xfrm>
            <a:off x="175905" y="5547431"/>
            <a:ext cx="11389609" cy="1033272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 репродукцию картины И. И. Шишкина. Совпадает ли она по настроению со стихотворением «На севере диком…? Обоснуй свое мнение.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трелка: пятиугольник 11">
            <a:extLst>
              <a:ext uri="{FF2B5EF4-FFF2-40B4-BE49-F238E27FC236}">
                <a16:creationId xmlns:a16="http://schemas.microsoft.com/office/drawing/2014/main" xmlns="" id="{F58A65D1-E706-F828-8B1C-B945B25041D8}"/>
              </a:ext>
            </a:extLst>
          </p:cNvPr>
          <p:cNvSpPr/>
          <p:nvPr/>
        </p:nvSpPr>
        <p:spPr>
          <a:xfrm>
            <a:off x="211393" y="72269"/>
            <a:ext cx="11493910" cy="825910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Объем и содержание текста для письменного высказывания учитель определяет самостоятельно.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45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: пятиугольник 1">
            <a:extLst>
              <a:ext uri="{FF2B5EF4-FFF2-40B4-BE49-F238E27FC236}">
                <a16:creationId xmlns:a16="http://schemas.microsoft.com/office/drawing/2014/main" xmlns="" id="{516B779F-D8E4-8A2D-FD91-63E9F880B4C4}"/>
              </a:ext>
            </a:extLst>
          </p:cNvPr>
          <p:cNvSpPr/>
          <p:nvPr/>
        </p:nvSpPr>
        <p:spPr>
          <a:xfrm>
            <a:off x="245806" y="117987"/>
            <a:ext cx="9153833" cy="511277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Критерии оценивания работы по русскому языку </a:t>
            </a:r>
            <a:endParaRPr lang="en-US" sz="28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74F87A3E-7BD1-DFD4-831A-CFC847DD83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386021"/>
              </p:ext>
            </p:extLst>
          </p:nvPr>
        </p:nvGraphicFramePr>
        <p:xfrm>
          <a:off x="245806" y="825262"/>
          <a:ext cx="11720052" cy="5825613"/>
        </p:xfrm>
        <a:graphic>
          <a:graphicData uri="http://schemas.openxmlformats.org/drawingml/2006/table">
            <a:tbl>
              <a:tblPr firstRow="1" firstCol="1" bandRow="1"/>
              <a:tblGrid>
                <a:gridCol w="648711">
                  <a:extLst>
                    <a:ext uri="{9D8B030D-6E8A-4147-A177-3AD203B41FA5}">
                      <a16:colId xmlns:a16="http://schemas.microsoft.com/office/drawing/2014/main" xmlns="" val="2521669341"/>
                    </a:ext>
                  </a:extLst>
                </a:gridCol>
                <a:gridCol w="1227462">
                  <a:extLst>
                    <a:ext uri="{9D8B030D-6E8A-4147-A177-3AD203B41FA5}">
                      <a16:colId xmlns:a16="http://schemas.microsoft.com/office/drawing/2014/main" xmlns="" val="4253937928"/>
                    </a:ext>
                  </a:extLst>
                </a:gridCol>
                <a:gridCol w="3109999">
                  <a:extLst>
                    <a:ext uri="{9D8B030D-6E8A-4147-A177-3AD203B41FA5}">
                      <a16:colId xmlns:a16="http://schemas.microsoft.com/office/drawing/2014/main" xmlns="" val="3986693187"/>
                    </a:ext>
                  </a:extLst>
                </a:gridCol>
                <a:gridCol w="6733880">
                  <a:extLst>
                    <a:ext uri="{9D8B030D-6E8A-4147-A177-3AD203B41FA5}">
                      <a16:colId xmlns:a16="http://schemas.microsoft.com/office/drawing/2014/main" xmlns="" val="3103371927"/>
                    </a:ext>
                  </a:extLst>
                </a:gridCol>
              </a:tblGrid>
              <a:tr h="686419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112" marR="311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112" marR="311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Проверяемое умение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112" marR="311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Критерии оценивания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112" marR="311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22074183"/>
                  </a:ext>
                </a:extLst>
              </a:tr>
              <a:tr h="5139194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112" marR="311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112" marR="311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Правильно списывать слова, предложения, тексты объёмом не менее 50 слов и не более 70 слов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112" marR="311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Работа оценивается одной отметкой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Оценка «5»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выставляется за безошибочную работу, а также при наличии в ней 1 негрубой орфографической или 1 негрубой пунктуационной ошибки.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Оценка «4»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выставляется при наличии 2 орфографических и 2 пунктуационных ошибок, или 1 орфографической и 3 пунктуационных ошибок, или 4 пунктуационных при отсутствии орфографических ошибок. Оценка «4» может выставляться при 3 орфографических ошибках, если среди них есть однотипные.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Оценка «3»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выставляется за работу, в которой допущены 3-5 орфографических и 4 пунктуационных ошибок. Оценка «3» может быть поставлена также при наличии 6 орфографических и 6 пунктуационных ошибках, если среди тех и других имеются однотипные и негрубые ошибки.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Оценка «2»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выставляется за работу, в которой допущено до 7 и более орфографических и 7 пунктуационных ошибок, или 6 орфографических и 8 пунктуационных ошибок, 5 орфографических и 9 пунктуационных ошибок, 8 орфографических и 6 пунктуационных ошибок.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112" marR="311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18381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392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BE2916B-EF25-A90B-B569-3DBC4BF5A4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: пятиугольник 1">
            <a:extLst>
              <a:ext uri="{FF2B5EF4-FFF2-40B4-BE49-F238E27FC236}">
                <a16:creationId xmlns:a16="http://schemas.microsoft.com/office/drawing/2014/main" xmlns="" id="{596F5306-3F72-AFE7-BDC5-B3DC430C93D6}"/>
              </a:ext>
            </a:extLst>
          </p:cNvPr>
          <p:cNvSpPr/>
          <p:nvPr/>
        </p:nvSpPr>
        <p:spPr>
          <a:xfrm>
            <a:off x="245806" y="117987"/>
            <a:ext cx="9153833" cy="511277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Критерии оценивания работы по русскому языку </a:t>
            </a:r>
            <a:endParaRPr lang="en-US" sz="28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44442241-24ED-CB1C-B504-84371A78B5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237621"/>
              </p:ext>
            </p:extLst>
          </p:nvPr>
        </p:nvGraphicFramePr>
        <p:xfrm>
          <a:off x="245806" y="825262"/>
          <a:ext cx="11720052" cy="5825613"/>
        </p:xfrm>
        <a:graphic>
          <a:graphicData uri="http://schemas.openxmlformats.org/drawingml/2006/table">
            <a:tbl>
              <a:tblPr firstRow="1" firstCol="1" bandRow="1"/>
              <a:tblGrid>
                <a:gridCol w="648711">
                  <a:extLst>
                    <a:ext uri="{9D8B030D-6E8A-4147-A177-3AD203B41FA5}">
                      <a16:colId xmlns:a16="http://schemas.microsoft.com/office/drawing/2014/main" xmlns="" val="2521669341"/>
                    </a:ext>
                  </a:extLst>
                </a:gridCol>
                <a:gridCol w="1227462">
                  <a:extLst>
                    <a:ext uri="{9D8B030D-6E8A-4147-A177-3AD203B41FA5}">
                      <a16:colId xmlns:a16="http://schemas.microsoft.com/office/drawing/2014/main" xmlns="" val="4253937928"/>
                    </a:ext>
                  </a:extLst>
                </a:gridCol>
                <a:gridCol w="3109999">
                  <a:extLst>
                    <a:ext uri="{9D8B030D-6E8A-4147-A177-3AD203B41FA5}">
                      <a16:colId xmlns:a16="http://schemas.microsoft.com/office/drawing/2014/main" xmlns="" val="3986693187"/>
                    </a:ext>
                  </a:extLst>
                </a:gridCol>
                <a:gridCol w="6733880">
                  <a:extLst>
                    <a:ext uri="{9D8B030D-6E8A-4147-A177-3AD203B41FA5}">
                      <a16:colId xmlns:a16="http://schemas.microsoft.com/office/drawing/2014/main" xmlns="" val="3103371927"/>
                    </a:ext>
                  </a:extLst>
                </a:gridCol>
              </a:tblGrid>
              <a:tr h="686419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112" marR="311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112" marR="311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Проверяемое умение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112" marR="311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Критерии оценивания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112" marR="311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22074183"/>
                  </a:ext>
                </a:extLst>
              </a:tr>
              <a:tr h="5139194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Правильно списывать слова, предложения, тексты объёмом не менее 70 слов и не более 85 слов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Работа оценивается одной отметкой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Оценка «5»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выставляется за безошибочную работу, а также при наличии в ней 1 негрубой орфографической или 1 негрубой пунктуационной ошибки.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Оценка «4»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выставляется при наличии 2 орфографических и 2 пунктуационных ошибок, или 1 орфографической и 3 пунктуационных ошибок, или 4 пунктуационных при отсутствии орфографических ошибок. Оценка «4» может выставляться при 3 орфографических ошибках, если среди них есть однотипные.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Оценка «3»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выставляется за работу, в которой допущены 3-5 орфографических и 4 пунктуационных ошибок. Оценка «3» может быть поставлена также при наличии 6 орфографических и 6 пунктуационных ошибках, если среди тех и других имеются однотипные и негрубые ошибки.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Оценка «2»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выставляется за работу, в которой допущено до 7 и более орфографических и 7 пунктуационных ошибок, или 6 орфографических и 8 пунктуационных ошибок, 5 орфографических и 9 пунктуационных ошибок, 8 орфографических и 6 пунктуационных ошибок.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18381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372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ветлые слайды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Светлые слайды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95574</TotalTime>
  <Words>1363</Words>
  <Application>Microsoft Office PowerPoint</Application>
  <PresentationFormat>Широкоэкранный</PresentationFormat>
  <Paragraphs>121</Paragraphs>
  <Slides>11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 Unicode MS</vt:lpstr>
      <vt:lpstr>Arial</vt:lpstr>
      <vt:lpstr>Calibri</vt:lpstr>
      <vt:lpstr>Calibri Light</vt:lpstr>
      <vt:lpstr>Times New Roman</vt:lpstr>
      <vt:lpstr>Тема Office</vt:lpstr>
      <vt:lpstr>Светлые слайды</vt:lpstr>
      <vt:lpstr>1_Светлые слайды</vt:lpstr>
      <vt:lpstr>Слайд think-cell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Анашкина Екатерина Борисовна</dc:creator>
  <cp:lastModifiedBy>Пользователь Windows</cp:lastModifiedBy>
  <cp:revision>1192</cp:revision>
  <cp:lastPrinted>2022-08-02T06:55:16Z</cp:lastPrinted>
  <dcterms:created xsi:type="dcterms:W3CDTF">2020-02-25T09:30:21Z</dcterms:created>
  <dcterms:modified xsi:type="dcterms:W3CDTF">2024-11-15T03:15:25Z</dcterms:modified>
</cp:coreProperties>
</file>